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2766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401" y="259334"/>
            <a:ext cx="12125197" cy="4527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401" y="259334"/>
            <a:ext cx="12125197" cy="4527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6.png"/><Relationship Id="rId17" Type="http://schemas.openxmlformats.org/officeDocument/2006/relationships/image" Target="../media/image41.jpg"/><Relationship Id="rId2" Type="http://schemas.openxmlformats.org/officeDocument/2006/relationships/image" Target="../media/image26.jp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jp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jpg"/><Relationship Id="rId4" Type="http://schemas.openxmlformats.org/officeDocument/2006/relationships/image" Target="../media/image46.png"/><Relationship Id="rId9" Type="http://schemas.openxmlformats.org/officeDocument/2006/relationships/hyperlink" Target="http://www.tourtx.cn/" TargetMode="External"/><Relationship Id="rId1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wavesys.com/" TargetMode="Externa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hyperlink" Target="https://semiengineering.com/as-nodes-advance-so-must-power-analysi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hroughpu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533400" y="2438400"/>
            <a:ext cx="11040110" cy="992003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3985260" marR="5080" indent="-3972560" algn="ctr">
              <a:lnSpc>
                <a:spcPts val="7130"/>
              </a:lnSpc>
              <a:spcBef>
                <a:spcPts val="985"/>
              </a:spcBef>
            </a:pPr>
            <a:r>
              <a:rPr sz="5400" spc="-5" dirty="0">
                <a:solidFill>
                  <a:schemeClr val="tx1"/>
                </a:solidFill>
              </a:rPr>
              <a:t>Lecture</a:t>
            </a:r>
            <a:r>
              <a:rPr sz="5400" spc="5" dirty="0">
                <a:solidFill>
                  <a:schemeClr val="tx1"/>
                </a:solidFill>
              </a:rPr>
              <a:t> </a:t>
            </a:r>
            <a:r>
              <a:rPr sz="5400" spc="-5" dirty="0">
                <a:solidFill>
                  <a:schemeClr val="tx1"/>
                </a:solidFill>
              </a:rPr>
              <a:t>1:</a:t>
            </a:r>
            <a:r>
              <a:rPr sz="5400" spc="5" dirty="0">
                <a:solidFill>
                  <a:schemeClr val="tx1"/>
                </a:solidFill>
              </a:rPr>
              <a:t> </a:t>
            </a:r>
            <a:r>
              <a:rPr sz="5400" spc="-40" dirty="0">
                <a:solidFill>
                  <a:schemeClr val="tx1"/>
                </a:solidFill>
              </a:rPr>
              <a:t>Moore’s</a:t>
            </a:r>
            <a:r>
              <a:rPr sz="5400" spc="-5" dirty="0">
                <a:solidFill>
                  <a:schemeClr val="tx1"/>
                </a:solidFill>
              </a:rPr>
              <a:t> </a:t>
            </a:r>
            <a:r>
              <a:rPr sz="5400" dirty="0">
                <a:solidFill>
                  <a:schemeClr val="tx1"/>
                </a:solidFill>
              </a:rPr>
              <a:t>Law</a:t>
            </a:r>
            <a:r>
              <a:rPr sz="5400" spc="-10" dirty="0">
                <a:solidFill>
                  <a:schemeClr val="tx1"/>
                </a:solidFill>
              </a:rPr>
              <a:t> </a:t>
            </a:r>
            <a:r>
              <a:rPr sz="5400" spc="-5" dirty="0">
                <a:solidFill>
                  <a:schemeClr val="tx1"/>
                </a:solidFill>
              </a:rPr>
              <a:t>and </a:t>
            </a:r>
            <a:r>
              <a:rPr sz="5400" spc="-1820" dirty="0">
                <a:solidFill>
                  <a:schemeClr val="tx1"/>
                </a:solidFill>
              </a:rPr>
              <a:t> </a:t>
            </a:r>
            <a:r>
              <a:rPr sz="5400" spc="-5" dirty="0">
                <a:solidFill>
                  <a:schemeClr val="tx1"/>
                </a:solidFill>
              </a:rPr>
              <a:t>Beyond</a:t>
            </a:r>
            <a:endParaRPr sz="5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09975" y="431100"/>
            <a:ext cx="60972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Future</a:t>
            </a:r>
            <a:r>
              <a:rPr sz="2800" spc="-15" dirty="0"/>
              <a:t> </a:t>
            </a:r>
            <a:r>
              <a:rPr sz="2800" spc="-30" dirty="0"/>
              <a:t>Trend:</a:t>
            </a:r>
            <a:r>
              <a:rPr sz="2800" spc="-10" dirty="0"/>
              <a:t> </a:t>
            </a:r>
            <a:r>
              <a:rPr sz="2800" dirty="0"/>
              <a:t>CMOS</a:t>
            </a:r>
            <a:r>
              <a:rPr sz="2800" spc="-25" dirty="0"/>
              <a:t> </a:t>
            </a:r>
            <a:r>
              <a:rPr sz="2800" dirty="0"/>
              <a:t>Device</a:t>
            </a:r>
            <a:r>
              <a:rPr sz="2800" spc="-5" dirty="0"/>
              <a:t> </a:t>
            </a:r>
            <a:r>
              <a:rPr sz="2800" dirty="0"/>
              <a:t>Scaling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3985" y="2100833"/>
            <a:ext cx="1143000" cy="10622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19883" y="3373373"/>
            <a:ext cx="4902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30nm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8433" y="3592829"/>
            <a:ext cx="983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Prototype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(IEDM2000)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1433" y="3830573"/>
            <a:ext cx="1593850" cy="4584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228600">
              <a:lnSpc>
                <a:spcPct val="102899"/>
              </a:lnSpc>
              <a:spcBef>
                <a:spcPts val="50"/>
              </a:spcBef>
            </a:pPr>
            <a:r>
              <a:rPr sz="1400" b="1" spc="-5" dirty="0">
                <a:latin typeface="Arial"/>
                <a:cs typeface="Arial"/>
              </a:rPr>
              <a:t>20nm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Prototype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(VLSI2001)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9385" y="2558033"/>
            <a:ext cx="1143000" cy="102870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688585" y="3015233"/>
            <a:ext cx="1012190" cy="1169670"/>
            <a:chOff x="4688585" y="3015233"/>
            <a:chExt cx="1012190" cy="11696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8585" y="3015233"/>
              <a:ext cx="1011851" cy="11695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97538" y="3294633"/>
              <a:ext cx="238760" cy="448945"/>
            </a:xfrm>
            <a:custGeom>
              <a:avLst/>
              <a:gdLst/>
              <a:ahLst/>
              <a:cxnLst/>
              <a:rect l="l" t="t" r="r" b="b"/>
              <a:pathLst>
                <a:path w="238760" h="448945">
                  <a:moveTo>
                    <a:pt x="204876" y="406857"/>
                  </a:moveTo>
                  <a:lnTo>
                    <a:pt x="136309" y="365074"/>
                  </a:lnTo>
                  <a:lnTo>
                    <a:pt x="136309" y="398614"/>
                  </a:lnTo>
                  <a:lnTo>
                    <a:pt x="68592" y="398614"/>
                  </a:lnTo>
                  <a:lnTo>
                    <a:pt x="68592" y="365074"/>
                  </a:lnTo>
                  <a:lnTo>
                    <a:pt x="0" y="406857"/>
                  </a:lnTo>
                  <a:lnTo>
                    <a:pt x="68592" y="448818"/>
                  </a:lnTo>
                  <a:lnTo>
                    <a:pt x="68592" y="415112"/>
                  </a:lnTo>
                  <a:lnTo>
                    <a:pt x="136309" y="415112"/>
                  </a:lnTo>
                  <a:lnTo>
                    <a:pt x="136309" y="448818"/>
                  </a:lnTo>
                  <a:lnTo>
                    <a:pt x="204876" y="406857"/>
                  </a:lnTo>
                  <a:close/>
                </a:path>
                <a:path w="238760" h="448945">
                  <a:moveTo>
                    <a:pt x="238760" y="84607"/>
                  </a:moveTo>
                  <a:lnTo>
                    <a:pt x="204876" y="0"/>
                  </a:lnTo>
                  <a:lnTo>
                    <a:pt x="171043" y="84607"/>
                  </a:lnTo>
                  <a:lnTo>
                    <a:pt x="198335" y="84607"/>
                  </a:lnTo>
                  <a:lnTo>
                    <a:pt x="198335" y="322224"/>
                  </a:lnTo>
                  <a:lnTo>
                    <a:pt x="171043" y="322224"/>
                  </a:lnTo>
                  <a:lnTo>
                    <a:pt x="204876" y="406857"/>
                  </a:lnTo>
                  <a:lnTo>
                    <a:pt x="238760" y="322224"/>
                  </a:lnTo>
                  <a:lnTo>
                    <a:pt x="211480" y="322224"/>
                  </a:lnTo>
                  <a:lnTo>
                    <a:pt x="211480" y="84607"/>
                  </a:lnTo>
                  <a:lnTo>
                    <a:pt x="238760" y="84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8585" y="3015233"/>
              <a:ext cx="1011851" cy="11695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97538" y="3294633"/>
              <a:ext cx="238760" cy="448945"/>
            </a:xfrm>
            <a:custGeom>
              <a:avLst/>
              <a:gdLst/>
              <a:ahLst/>
              <a:cxnLst/>
              <a:rect l="l" t="t" r="r" b="b"/>
              <a:pathLst>
                <a:path w="238760" h="448945">
                  <a:moveTo>
                    <a:pt x="204876" y="406857"/>
                  </a:moveTo>
                  <a:lnTo>
                    <a:pt x="136309" y="365074"/>
                  </a:lnTo>
                  <a:lnTo>
                    <a:pt x="136309" y="398614"/>
                  </a:lnTo>
                  <a:lnTo>
                    <a:pt x="68592" y="398614"/>
                  </a:lnTo>
                  <a:lnTo>
                    <a:pt x="68592" y="365074"/>
                  </a:lnTo>
                  <a:lnTo>
                    <a:pt x="0" y="406857"/>
                  </a:lnTo>
                  <a:lnTo>
                    <a:pt x="68592" y="448818"/>
                  </a:lnTo>
                  <a:lnTo>
                    <a:pt x="68592" y="415112"/>
                  </a:lnTo>
                  <a:lnTo>
                    <a:pt x="136309" y="415112"/>
                  </a:lnTo>
                  <a:lnTo>
                    <a:pt x="136309" y="448818"/>
                  </a:lnTo>
                  <a:lnTo>
                    <a:pt x="204876" y="406857"/>
                  </a:lnTo>
                  <a:close/>
                </a:path>
                <a:path w="238760" h="448945">
                  <a:moveTo>
                    <a:pt x="238760" y="84607"/>
                  </a:moveTo>
                  <a:lnTo>
                    <a:pt x="204876" y="0"/>
                  </a:lnTo>
                  <a:lnTo>
                    <a:pt x="171043" y="84607"/>
                  </a:lnTo>
                  <a:lnTo>
                    <a:pt x="198335" y="84607"/>
                  </a:lnTo>
                  <a:lnTo>
                    <a:pt x="198335" y="322224"/>
                  </a:lnTo>
                  <a:lnTo>
                    <a:pt x="171043" y="322224"/>
                  </a:lnTo>
                  <a:lnTo>
                    <a:pt x="204876" y="406857"/>
                  </a:lnTo>
                  <a:lnTo>
                    <a:pt x="238760" y="322224"/>
                  </a:lnTo>
                  <a:lnTo>
                    <a:pt x="211480" y="322224"/>
                  </a:lnTo>
                  <a:lnTo>
                    <a:pt x="211480" y="84607"/>
                  </a:lnTo>
                  <a:lnTo>
                    <a:pt x="238760" y="84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27375" y="3380727"/>
            <a:ext cx="332740" cy="183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b="1" spc="-90" dirty="0">
                <a:latin typeface="Arial"/>
                <a:cs typeface="Arial"/>
              </a:rPr>
              <a:t>25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5" dirty="0">
                <a:latin typeface="Arial"/>
                <a:cs typeface="Arial"/>
              </a:rPr>
              <a:t>n</a:t>
            </a:r>
            <a:r>
              <a:rPr sz="1000" b="1" spc="-145" dirty="0"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6235" y="3764838"/>
            <a:ext cx="302895" cy="183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b="1" spc="-114" dirty="0">
                <a:latin typeface="Arial"/>
                <a:cs typeface="Arial"/>
              </a:rPr>
              <a:t>15nm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64735" y="4407224"/>
            <a:ext cx="1462405" cy="499745"/>
            <a:chOff x="4364735" y="4407224"/>
            <a:chExt cx="1462405" cy="49974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8120" y="4407224"/>
              <a:ext cx="1338948" cy="1825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4735" y="4509528"/>
              <a:ext cx="1194815" cy="39698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463796" y="4347209"/>
            <a:ext cx="1365250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15nm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Prototype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39"/>
              </a:lnSpc>
            </a:pPr>
            <a:r>
              <a:rPr sz="1400" b="1" spc="-5" dirty="0">
                <a:latin typeface="Arial"/>
                <a:cs typeface="Arial"/>
              </a:rPr>
              <a:t>(IEDM2001)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4033" y="3044189"/>
            <a:ext cx="11303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50nm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Length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4033" y="3257550"/>
            <a:ext cx="9836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(IEDM2002)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18032" y="1706879"/>
            <a:ext cx="1092835" cy="1043305"/>
            <a:chOff x="1018032" y="1706879"/>
            <a:chExt cx="1092835" cy="104330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986" y="1719833"/>
              <a:ext cx="1066800" cy="101727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24509" y="1713356"/>
              <a:ext cx="1080135" cy="1030605"/>
            </a:xfrm>
            <a:custGeom>
              <a:avLst/>
              <a:gdLst/>
              <a:ahLst/>
              <a:cxnLst/>
              <a:rect l="l" t="t" r="r" b="b"/>
              <a:pathLst>
                <a:path w="1080135" h="1030605">
                  <a:moveTo>
                    <a:pt x="0" y="1030224"/>
                  </a:moveTo>
                  <a:lnTo>
                    <a:pt x="1079754" y="1030224"/>
                  </a:lnTo>
                  <a:lnTo>
                    <a:pt x="1079754" y="0"/>
                  </a:lnTo>
                  <a:lnTo>
                    <a:pt x="0" y="0"/>
                  </a:lnTo>
                  <a:lnTo>
                    <a:pt x="0" y="1030224"/>
                  </a:lnTo>
                  <a:close/>
                </a:path>
              </a:pathLst>
            </a:custGeom>
            <a:ln w="12953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97607" y="1607311"/>
            <a:ext cx="11214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65nm</a:t>
            </a:r>
            <a:r>
              <a:rPr sz="1600" b="1" spc="-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Node  </a:t>
            </a: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2005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6508" y="1258061"/>
            <a:ext cx="11214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90nm</a:t>
            </a:r>
            <a:r>
              <a:rPr sz="1600" b="1" spc="-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Node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6508" y="1501902"/>
            <a:ext cx="47688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2003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78784" y="2059432"/>
            <a:ext cx="2371090" cy="9696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45nm</a:t>
            </a:r>
            <a:r>
              <a:rPr sz="16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Node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95"/>
              </a:lnSpc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2007</a:t>
            </a:r>
            <a:endParaRPr sz="1600">
              <a:latin typeface="Arial"/>
              <a:cs typeface="Arial"/>
            </a:endParaRPr>
          </a:p>
          <a:p>
            <a:pPr marL="1261745">
              <a:lnSpc>
                <a:spcPts val="1795"/>
              </a:lnSpc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32nm</a:t>
            </a:r>
            <a:r>
              <a:rPr sz="1600" b="1" spc="-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Node</a:t>
            </a:r>
            <a:endParaRPr sz="1600">
              <a:latin typeface="Arial"/>
              <a:cs typeface="Arial"/>
            </a:endParaRPr>
          </a:p>
          <a:p>
            <a:pPr marL="1261745">
              <a:lnSpc>
                <a:spcPct val="100000"/>
              </a:lnSpc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2009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28359" y="3040887"/>
            <a:ext cx="11214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22nm</a:t>
            </a:r>
            <a:r>
              <a:rPr sz="1600" b="1" spc="-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Node  </a:t>
            </a:r>
            <a:r>
              <a:rPr sz="1600" b="1" spc="-25" dirty="0">
                <a:solidFill>
                  <a:srgbClr val="001F5F"/>
                </a:solidFill>
                <a:latin typeface="Arial"/>
                <a:cs typeface="Arial"/>
              </a:rPr>
              <a:t>2011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86221" y="4525530"/>
            <a:ext cx="1576705" cy="600075"/>
            <a:chOff x="5586221" y="4525530"/>
            <a:chExt cx="1576705" cy="600075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6221" y="4525530"/>
              <a:ext cx="1576577" cy="39698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6221" y="4728222"/>
              <a:ext cx="1185672" cy="39698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684520" y="4769358"/>
            <a:ext cx="9740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(DRC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2003)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907785" y="3548634"/>
            <a:ext cx="3731895" cy="2164715"/>
            <a:chOff x="5907785" y="3548634"/>
            <a:chExt cx="3731895" cy="2164715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7785" y="3548634"/>
              <a:ext cx="1021080" cy="9448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172068" y="4504563"/>
              <a:ext cx="1462405" cy="1203325"/>
            </a:xfrm>
            <a:custGeom>
              <a:avLst/>
              <a:gdLst/>
              <a:ahLst/>
              <a:cxnLst/>
              <a:rect l="l" t="t" r="r" b="b"/>
              <a:pathLst>
                <a:path w="1462404" h="1203325">
                  <a:moveTo>
                    <a:pt x="0" y="838200"/>
                  </a:moveTo>
                  <a:lnTo>
                    <a:pt x="633983" y="838200"/>
                  </a:lnTo>
                  <a:lnTo>
                    <a:pt x="633983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  <a:path w="1462404" h="1203325">
                  <a:moveTo>
                    <a:pt x="776477" y="1203198"/>
                  </a:moveTo>
                  <a:lnTo>
                    <a:pt x="1462277" y="1203198"/>
                  </a:lnTo>
                  <a:lnTo>
                    <a:pt x="1462277" y="364998"/>
                  </a:lnTo>
                  <a:lnTo>
                    <a:pt x="776477" y="364998"/>
                  </a:lnTo>
                  <a:lnTo>
                    <a:pt x="776477" y="120319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166861" y="4071365"/>
            <a:ext cx="9620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10nm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66861" y="4284726"/>
            <a:ext cx="4216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2015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167751" y="3436619"/>
            <a:ext cx="1353185" cy="743585"/>
          </a:xfrm>
          <a:custGeom>
            <a:avLst/>
            <a:gdLst/>
            <a:ahLst/>
            <a:cxnLst/>
            <a:rect l="l" t="t" r="r" b="b"/>
            <a:pathLst>
              <a:path w="1353184" h="743585">
                <a:moveTo>
                  <a:pt x="64008" y="28829"/>
                </a:moveTo>
                <a:lnTo>
                  <a:pt x="9398" y="0"/>
                </a:lnTo>
                <a:lnTo>
                  <a:pt x="0" y="17907"/>
                </a:lnTo>
                <a:lnTo>
                  <a:pt x="54610" y="46736"/>
                </a:lnTo>
                <a:lnTo>
                  <a:pt x="64008" y="28829"/>
                </a:lnTo>
                <a:close/>
              </a:path>
              <a:path w="1353184" h="743585">
                <a:moveTo>
                  <a:pt x="131445" y="64389"/>
                </a:moveTo>
                <a:lnTo>
                  <a:pt x="76835" y="35560"/>
                </a:lnTo>
                <a:lnTo>
                  <a:pt x="67310" y="53467"/>
                </a:lnTo>
                <a:lnTo>
                  <a:pt x="121920" y="82296"/>
                </a:lnTo>
                <a:lnTo>
                  <a:pt x="131445" y="64389"/>
                </a:lnTo>
                <a:close/>
              </a:path>
              <a:path w="1353184" h="743585">
                <a:moveTo>
                  <a:pt x="198755" y="100088"/>
                </a:moveTo>
                <a:lnTo>
                  <a:pt x="144145" y="71247"/>
                </a:lnTo>
                <a:lnTo>
                  <a:pt x="134747" y="89027"/>
                </a:lnTo>
                <a:lnTo>
                  <a:pt x="189357" y="117983"/>
                </a:lnTo>
                <a:lnTo>
                  <a:pt x="198755" y="100088"/>
                </a:lnTo>
                <a:close/>
              </a:path>
              <a:path w="1353184" h="743585">
                <a:moveTo>
                  <a:pt x="266065" y="135636"/>
                </a:moveTo>
                <a:lnTo>
                  <a:pt x="211582" y="106807"/>
                </a:lnTo>
                <a:lnTo>
                  <a:pt x="202057" y="124726"/>
                </a:lnTo>
                <a:lnTo>
                  <a:pt x="256667" y="153543"/>
                </a:lnTo>
                <a:lnTo>
                  <a:pt x="266065" y="135636"/>
                </a:lnTo>
                <a:close/>
              </a:path>
              <a:path w="1353184" h="743585">
                <a:moveTo>
                  <a:pt x="402475" y="131648"/>
                </a:moveTo>
                <a:lnTo>
                  <a:pt x="387565" y="95110"/>
                </a:lnTo>
                <a:lnTo>
                  <a:pt x="353352" y="77787"/>
                </a:lnTo>
                <a:lnTo>
                  <a:pt x="343890" y="77076"/>
                </a:lnTo>
                <a:lnTo>
                  <a:pt x="334772" y="78232"/>
                </a:lnTo>
                <a:lnTo>
                  <a:pt x="326148" y="81305"/>
                </a:lnTo>
                <a:lnTo>
                  <a:pt x="318198" y="86309"/>
                </a:lnTo>
                <a:lnTo>
                  <a:pt x="310908" y="93205"/>
                </a:lnTo>
                <a:lnTo>
                  <a:pt x="304292" y="101981"/>
                </a:lnTo>
                <a:lnTo>
                  <a:pt x="321564" y="113411"/>
                </a:lnTo>
                <a:lnTo>
                  <a:pt x="325462" y="107276"/>
                </a:lnTo>
                <a:lnTo>
                  <a:pt x="329946" y="102374"/>
                </a:lnTo>
                <a:lnTo>
                  <a:pt x="334987" y="98704"/>
                </a:lnTo>
                <a:lnTo>
                  <a:pt x="340614" y="96266"/>
                </a:lnTo>
                <a:lnTo>
                  <a:pt x="346506" y="95110"/>
                </a:lnTo>
                <a:lnTo>
                  <a:pt x="352577" y="95237"/>
                </a:lnTo>
                <a:lnTo>
                  <a:pt x="381000" y="117094"/>
                </a:lnTo>
                <a:lnTo>
                  <a:pt x="383540" y="124599"/>
                </a:lnTo>
                <a:lnTo>
                  <a:pt x="359537" y="155829"/>
                </a:lnTo>
                <a:lnTo>
                  <a:pt x="301142" y="171919"/>
                </a:lnTo>
                <a:lnTo>
                  <a:pt x="291884" y="174269"/>
                </a:lnTo>
                <a:lnTo>
                  <a:pt x="254762" y="192278"/>
                </a:lnTo>
                <a:lnTo>
                  <a:pt x="246253" y="203581"/>
                </a:lnTo>
                <a:lnTo>
                  <a:pt x="341884" y="254127"/>
                </a:lnTo>
                <a:lnTo>
                  <a:pt x="350901" y="237109"/>
                </a:lnTo>
                <a:lnTo>
                  <a:pt x="279908" y="199517"/>
                </a:lnTo>
                <a:lnTo>
                  <a:pt x="283591" y="197358"/>
                </a:lnTo>
                <a:lnTo>
                  <a:pt x="335559" y="183591"/>
                </a:lnTo>
                <a:lnTo>
                  <a:pt x="346684" y="180759"/>
                </a:lnTo>
                <a:lnTo>
                  <a:pt x="384556" y="164084"/>
                </a:lnTo>
                <a:lnTo>
                  <a:pt x="389890" y="159766"/>
                </a:lnTo>
                <a:lnTo>
                  <a:pt x="394081" y="154686"/>
                </a:lnTo>
                <a:lnTo>
                  <a:pt x="397256" y="148971"/>
                </a:lnTo>
                <a:lnTo>
                  <a:pt x="400799" y="140360"/>
                </a:lnTo>
                <a:lnTo>
                  <a:pt x="402475" y="131648"/>
                </a:lnTo>
                <a:close/>
              </a:path>
              <a:path w="1353184" h="743585">
                <a:moveTo>
                  <a:pt x="510400" y="188544"/>
                </a:moveTo>
                <a:lnTo>
                  <a:pt x="510286" y="180594"/>
                </a:lnTo>
                <a:lnTo>
                  <a:pt x="509524" y="172720"/>
                </a:lnTo>
                <a:lnTo>
                  <a:pt x="507111" y="165608"/>
                </a:lnTo>
                <a:lnTo>
                  <a:pt x="500138" y="155282"/>
                </a:lnTo>
                <a:lnTo>
                  <a:pt x="498729" y="153174"/>
                </a:lnTo>
                <a:lnTo>
                  <a:pt x="492760" y="148082"/>
                </a:lnTo>
                <a:lnTo>
                  <a:pt x="491439" y="147383"/>
                </a:lnTo>
                <a:lnTo>
                  <a:pt x="491439" y="183591"/>
                </a:lnTo>
                <a:lnTo>
                  <a:pt x="491337" y="188544"/>
                </a:lnTo>
                <a:lnTo>
                  <a:pt x="474624" y="233337"/>
                </a:lnTo>
                <a:lnTo>
                  <a:pt x="448970" y="270624"/>
                </a:lnTo>
                <a:lnTo>
                  <a:pt x="427418" y="280035"/>
                </a:lnTo>
                <a:lnTo>
                  <a:pt x="420839" y="279425"/>
                </a:lnTo>
                <a:lnTo>
                  <a:pt x="400177" y="254127"/>
                </a:lnTo>
                <a:lnTo>
                  <a:pt x="400431" y="245071"/>
                </a:lnTo>
                <a:lnTo>
                  <a:pt x="416941" y="202565"/>
                </a:lnTo>
                <a:lnTo>
                  <a:pt x="443725" y="164465"/>
                </a:lnTo>
                <a:lnTo>
                  <a:pt x="464591" y="155282"/>
                </a:lnTo>
                <a:lnTo>
                  <a:pt x="470814" y="156070"/>
                </a:lnTo>
                <a:lnTo>
                  <a:pt x="491439" y="183591"/>
                </a:lnTo>
                <a:lnTo>
                  <a:pt x="491439" y="147383"/>
                </a:lnTo>
                <a:lnTo>
                  <a:pt x="484886" y="143891"/>
                </a:lnTo>
                <a:lnTo>
                  <a:pt x="477100" y="140474"/>
                </a:lnTo>
                <a:lnTo>
                  <a:pt x="469379" y="138417"/>
                </a:lnTo>
                <a:lnTo>
                  <a:pt x="461772" y="137769"/>
                </a:lnTo>
                <a:lnTo>
                  <a:pt x="454279" y="138557"/>
                </a:lnTo>
                <a:lnTo>
                  <a:pt x="419061" y="161632"/>
                </a:lnTo>
                <a:lnTo>
                  <a:pt x="389521" y="212356"/>
                </a:lnTo>
                <a:lnTo>
                  <a:pt x="381139" y="245554"/>
                </a:lnTo>
                <a:lnTo>
                  <a:pt x="381889" y="259334"/>
                </a:lnTo>
                <a:lnTo>
                  <a:pt x="406781" y="291719"/>
                </a:lnTo>
                <a:lnTo>
                  <a:pt x="430136" y="297865"/>
                </a:lnTo>
                <a:lnTo>
                  <a:pt x="437642" y="297053"/>
                </a:lnTo>
                <a:lnTo>
                  <a:pt x="467144" y="280035"/>
                </a:lnTo>
                <a:lnTo>
                  <a:pt x="472846" y="273926"/>
                </a:lnTo>
                <a:lnTo>
                  <a:pt x="498221" y="232498"/>
                </a:lnTo>
                <a:lnTo>
                  <a:pt x="510171" y="192913"/>
                </a:lnTo>
                <a:lnTo>
                  <a:pt x="510400" y="188544"/>
                </a:lnTo>
                <a:close/>
              </a:path>
              <a:path w="1353184" h="743585">
                <a:moveTo>
                  <a:pt x="612838" y="222148"/>
                </a:moveTo>
                <a:lnTo>
                  <a:pt x="553885" y="222148"/>
                </a:lnTo>
                <a:lnTo>
                  <a:pt x="544614" y="222148"/>
                </a:lnTo>
                <a:lnTo>
                  <a:pt x="535559" y="239141"/>
                </a:lnTo>
                <a:lnTo>
                  <a:pt x="542163" y="240030"/>
                </a:lnTo>
                <a:lnTo>
                  <a:pt x="550037" y="240284"/>
                </a:lnTo>
                <a:lnTo>
                  <a:pt x="568325" y="239522"/>
                </a:lnTo>
                <a:lnTo>
                  <a:pt x="576072" y="238379"/>
                </a:lnTo>
                <a:lnTo>
                  <a:pt x="582422" y="236474"/>
                </a:lnTo>
                <a:lnTo>
                  <a:pt x="522605" y="349758"/>
                </a:lnTo>
                <a:lnTo>
                  <a:pt x="540385" y="359156"/>
                </a:lnTo>
                <a:lnTo>
                  <a:pt x="605256" y="236474"/>
                </a:lnTo>
                <a:lnTo>
                  <a:pt x="612838" y="222148"/>
                </a:lnTo>
                <a:close/>
              </a:path>
              <a:path w="1353184" h="743585">
                <a:moveTo>
                  <a:pt x="617220" y="213868"/>
                </a:moveTo>
                <a:lnTo>
                  <a:pt x="605790" y="207772"/>
                </a:lnTo>
                <a:lnTo>
                  <a:pt x="600519" y="211099"/>
                </a:lnTo>
                <a:lnTo>
                  <a:pt x="594436" y="214020"/>
                </a:lnTo>
                <a:lnTo>
                  <a:pt x="556615" y="221996"/>
                </a:lnTo>
                <a:lnTo>
                  <a:pt x="612914" y="221996"/>
                </a:lnTo>
                <a:lnTo>
                  <a:pt x="617220" y="213868"/>
                </a:lnTo>
                <a:close/>
              </a:path>
              <a:path w="1353184" h="743585">
                <a:moveTo>
                  <a:pt x="735584" y="308229"/>
                </a:moveTo>
                <a:lnTo>
                  <a:pt x="734822" y="292735"/>
                </a:lnTo>
                <a:lnTo>
                  <a:pt x="732155" y="285496"/>
                </a:lnTo>
                <a:lnTo>
                  <a:pt x="727329" y="278511"/>
                </a:lnTo>
                <a:lnTo>
                  <a:pt x="722833" y="272288"/>
                </a:lnTo>
                <a:lnTo>
                  <a:pt x="722376" y="271653"/>
                </a:lnTo>
                <a:lnTo>
                  <a:pt x="682637" y="255524"/>
                </a:lnTo>
                <a:lnTo>
                  <a:pt x="674243" y="256540"/>
                </a:lnTo>
                <a:lnTo>
                  <a:pt x="666115" y="259219"/>
                </a:lnTo>
                <a:lnTo>
                  <a:pt x="658507" y="263423"/>
                </a:lnTo>
                <a:lnTo>
                  <a:pt x="651395" y="269176"/>
                </a:lnTo>
                <a:lnTo>
                  <a:pt x="644779" y="276479"/>
                </a:lnTo>
                <a:lnTo>
                  <a:pt x="660908" y="289052"/>
                </a:lnTo>
                <a:lnTo>
                  <a:pt x="666877" y="281051"/>
                </a:lnTo>
                <a:lnTo>
                  <a:pt x="673227" y="276098"/>
                </a:lnTo>
                <a:lnTo>
                  <a:pt x="687070" y="272288"/>
                </a:lnTo>
                <a:lnTo>
                  <a:pt x="693928" y="273177"/>
                </a:lnTo>
                <a:lnTo>
                  <a:pt x="707771" y="280416"/>
                </a:lnTo>
                <a:lnTo>
                  <a:pt x="712343" y="285623"/>
                </a:lnTo>
                <a:lnTo>
                  <a:pt x="716661" y="298831"/>
                </a:lnTo>
                <a:lnTo>
                  <a:pt x="716026" y="305435"/>
                </a:lnTo>
                <a:lnTo>
                  <a:pt x="712597" y="311912"/>
                </a:lnTo>
                <a:lnTo>
                  <a:pt x="708279" y="320167"/>
                </a:lnTo>
                <a:lnTo>
                  <a:pt x="701929" y="324612"/>
                </a:lnTo>
                <a:lnTo>
                  <a:pt x="685673" y="326136"/>
                </a:lnTo>
                <a:lnTo>
                  <a:pt x="677799" y="324485"/>
                </a:lnTo>
                <a:lnTo>
                  <a:pt x="670306" y="320421"/>
                </a:lnTo>
                <a:lnTo>
                  <a:pt x="669544" y="320040"/>
                </a:lnTo>
                <a:lnTo>
                  <a:pt x="668655" y="319532"/>
                </a:lnTo>
                <a:lnTo>
                  <a:pt x="667512" y="318770"/>
                </a:lnTo>
                <a:lnTo>
                  <a:pt x="657352" y="333248"/>
                </a:lnTo>
                <a:lnTo>
                  <a:pt x="688251" y="362724"/>
                </a:lnTo>
                <a:lnTo>
                  <a:pt x="688187" y="368820"/>
                </a:lnTo>
                <a:lnTo>
                  <a:pt x="657783" y="399376"/>
                </a:lnTo>
                <a:lnTo>
                  <a:pt x="651294" y="399415"/>
                </a:lnTo>
                <a:lnTo>
                  <a:pt x="644880" y="398132"/>
                </a:lnTo>
                <a:lnTo>
                  <a:pt x="622566" y="367271"/>
                </a:lnTo>
                <a:lnTo>
                  <a:pt x="623354" y="360045"/>
                </a:lnTo>
                <a:lnTo>
                  <a:pt x="625221" y="352044"/>
                </a:lnTo>
                <a:lnTo>
                  <a:pt x="606298" y="345059"/>
                </a:lnTo>
                <a:lnTo>
                  <a:pt x="603288" y="354520"/>
                </a:lnTo>
                <a:lnTo>
                  <a:pt x="602081" y="363829"/>
                </a:lnTo>
                <a:lnTo>
                  <a:pt x="602665" y="372999"/>
                </a:lnTo>
                <a:lnTo>
                  <a:pt x="630682" y="410083"/>
                </a:lnTo>
                <a:lnTo>
                  <a:pt x="662178" y="417309"/>
                </a:lnTo>
                <a:lnTo>
                  <a:pt x="672592" y="415417"/>
                </a:lnTo>
                <a:lnTo>
                  <a:pt x="703453" y="390652"/>
                </a:lnTo>
                <a:lnTo>
                  <a:pt x="709104" y="370103"/>
                </a:lnTo>
                <a:lnTo>
                  <a:pt x="708660" y="363474"/>
                </a:lnTo>
                <a:lnTo>
                  <a:pt x="706958" y="357200"/>
                </a:lnTo>
                <a:lnTo>
                  <a:pt x="704164" y="351307"/>
                </a:lnTo>
                <a:lnTo>
                  <a:pt x="700239" y="345821"/>
                </a:lnTo>
                <a:lnTo>
                  <a:pt x="695198" y="340741"/>
                </a:lnTo>
                <a:lnTo>
                  <a:pt x="703326" y="341122"/>
                </a:lnTo>
                <a:lnTo>
                  <a:pt x="705256" y="340741"/>
                </a:lnTo>
                <a:lnTo>
                  <a:pt x="710438" y="339725"/>
                </a:lnTo>
                <a:lnTo>
                  <a:pt x="716534" y="336296"/>
                </a:lnTo>
                <a:lnTo>
                  <a:pt x="722630" y="332994"/>
                </a:lnTo>
                <a:lnTo>
                  <a:pt x="727329" y="328168"/>
                </a:lnTo>
                <a:lnTo>
                  <a:pt x="728395" y="326136"/>
                </a:lnTo>
                <a:lnTo>
                  <a:pt x="731608" y="320040"/>
                </a:lnTo>
                <a:lnTo>
                  <a:pt x="734060" y="315341"/>
                </a:lnTo>
                <a:lnTo>
                  <a:pt x="735584" y="308229"/>
                </a:lnTo>
                <a:close/>
              </a:path>
              <a:path w="1353184" h="743585">
                <a:moveTo>
                  <a:pt x="888746" y="467233"/>
                </a:moveTo>
                <a:lnTo>
                  <a:pt x="776351" y="407797"/>
                </a:lnTo>
                <a:lnTo>
                  <a:pt x="768858" y="422021"/>
                </a:lnTo>
                <a:lnTo>
                  <a:pt x="881253" y="481457"/>
                </a:lnTo>
                <a:lnTo>
                  <a:pt x="888746" y="467233"/>
                </a:lnTo>
                <a:close/>
              </a:path>
              <a:path w="1353184" h="743585">
                <a:moveTo>
                  <a:pt x="1020203" y="458901"/>
                </a:moveTo>
                <a:lnTo>
                  <a:pt x="1005128" y="422071"/>
                </a:lnTo>
                <a:lnTo>
                  <a:pt x="961618" y="404291"/>
                </a:lnTo>
                <a:lnTo>
                  <a:pt x="952500" y="405561"/>
                </a:lnTo>
                <a:lnTo>
                  <a:pt x="943876" y="408101"/>
                </a:lnTo>
                <a:lnTo>
                  <a:pt x="935926" y="413181"/>
                </a:lnTo>
                <a:lnTo>
                  <a:pt x="928636" y="420801"/>
                </a:lnTo>
                <a:lnTo>
                  <a:pt x="922020" y="429691"/>
                </a:lnTo>
                <a:lnTo>
                  <a:pt x="939292" y="441121"/>
                </a:lnTo>
                <a:lnTo>
                  <a:pt x="943190" y="434771"/>
                </a:lnTo>
                <a:lnTo>
                  <a:pt x="947674" y="429691"/>
                </a:lnTo>
                <a:lnTo>
                  <a:pt x="952715" y="425881"/>
                </a:lnTo>
                <a:lnTo>
                  <a:pt x="958342" y="423341"/>
                </a:lnTo>
                <a:lnTo>
                  <a:pt x="964234" y="422071"/>
                </a:lnTo>
                <a:lnTo>
                  <a:pt x="970305" y="422071"/>
                </a:lnTo>
                <a:lnTo>
                  <a:pt x="976515" y="423341"/>
                </a:lnTo>
                <a:lnTo>
                  <a:pt x="982853" y="427151"/>
                </a:lnTo>
                <a:lnTo>
                  <a:pt x="990981" y="430961"/>
                </a:lnTo>
                <a:lnTo>
                  <a:pt x="996315" y="437311"/>
                </a:lnTo>
                <a:lnTo>
                  <a:pt x="998728" y="444931"/>
                </a:lnTo>
                <a:lnTo>
                  <a:pt x="1001268" y="451281"/>
                </a:lnTo>
                <a:lnTo>
                  <a:pt x="977265" y="483031"/>
                </a:lnTo>
                <a:lnTo>
                  <a:pt x="958113" y="489381"/>
                </a:lnTo>
                <a:lnTo>
                  <a:pt x="944892" y="493191"/>
                </a:lnTo>
                <a:lnTo>
                  <a:pt x="918870" y="499541"/>
                </a:lnTo>
                <a:lnTo>
                  <a:pt x="909612" y="502081"/>
                </a:lnTo>
                <a:lnTo>
                  <a:pt x="901484" y="503351"/>
                </a:lnTo>
                <a:lnTo>
                  <a:pt x="894461" y="505891"/>
                </a:lnTo>
                <a:lnTo>
                  <a:pt x="888161" y="509701"/>
                </a:lnTo>
                <a:lnTo>
                  <a:pt x="882421" y="512241"/>
                </a:lnTo>
                <a:lnTo>
                  <a:pt x="877201" y="516051"/>
                </a:lnTo>
                <a:lnTo>
                  <a:pt x="872490" y="519861"/>
                </a:lnTo>
                <a:lnTo>
                  <a:pt x="868934" y="522401"/>
                </a:lnTo>
                <a:lnTo>
                  <a:pt x="866013" y="526211"/>
                </a:lnTo>
                <a:lnTo>
                  <a:pt x="863981" y="531291"/>
                </a:lnTo>
                <a:lnTo>
                  <a:pt x="959612" y="580821"/>
                </a:lnTo>
                <a:lnTo>
                  <a:pt x="968629" y="564311"/>
                </a:lnTo>
                <a:lnTo>
                  <a:pt x="897636" y="526211"/>
                </a:lnTo>
                <a:lnTo>
                  <a:pt x="901319" y="524941"/>
                </a:lnTo>
                <a:lnTo>
                  <a:pt x="905510" y="522401"/>
                </a:lnTo>
                <a:lnTo>
                  <a:pt x="910209" y="521131"/>
                </a:lnTo>
                <a:lnTo>
                  <a:pt x="914730" y="519861"/>
                </a:lnTo>
                <a:lnTo>
                  <a:pt x="921270" y="518591"/>
                </a:lnTo>
                <a:lnTo>
                  <a:pt x="929830" y="516051"/>
                </a:lnTo>
                <a:lnTo>
                  <a:pt x="953338" y="510971"/>
                </a:lnTo>
                <a:lnTo>
                  <a:pt x="989965" y="499541"/>
                </a:lnTo>
                <a:lnTo>
                  <a:pt x="1018527" y="467791"/>
                </a:lnTo>
                <a:lnTo>
                  <a:pt x="1020203" y="458901"/>
                </a:lnTo>
                <a:close/>
              </a:path>
              <a:path w="1353184" h="743585">
                <a:moveTo>
                  <a:pt x="1128090" y="516051"/>
                </a:moveTo>
                <a:lnTo>
                  <a:pt x="1128014" y="508431"/>
                </a:lnTo>
                <a:lnTo>
                  <a:pt x="1127252" y="499541"/>
                </a:lnTo>
                <a:lnTo>
                  <a:pt x="1124839" y="493191"/>
                </a:lnTo>
                <a:lnTo>
                  <a:pt x="1118133" y="483031"/>
                </a:lnTo>
                <a:lnTo>
                  <a:pt x="1116457" y="480491"/>
                </a:lnTo>
                <a:lnTo>
                  <a:pt x="1110488" y="475411"/>
                </a:lnTo>
                <a:lnTo>
                  <a:pt x="1109218" y="474802"/>
                </a:lnTo>
                <a:lnTo>
                  <a:pt x="1109218" y="508431"/>
                </a:lnTo>
                <a:lnTo>
                  <a:pt x="1109027" y="517321"/>
                </a:lnTo>
                <a:lnTo>
                  <a:pt x="1092454" y="560501"/>
                </a:lnTo>
                <a:lnTo>
                  <a:pt x="1066698" y="597331"/>
                </a:lnTo>
                <a:lnTo>
                  <a:pt x="1045146" y="607491"/>
                </a:lnTo>
                <a:lnTo>
                  <a:pt x="1038567" y="606221"/>
                </a:lnTo>
                <a:lnTo>
                  <a:pt x="1017905" y="582091"/>
                </a:lnTo>
                <a:lnTo>
                  <a:pt x="1018159" y="571931"/>
                </a:lnTo>
                <a:lnTo>
                  <a:pt x="1034669" y="530021"/>
                </a:lnTo>
                <a:lnTo>
                  <a:pt x="1061453" y="491921"/>
                </a:lnTo>
                <a:lnTo>
                  <a:pt x="1076058" y="483031"/>
                </a:lnTo>
                <a:lnTo>
                  <a:pt x="1088542" y="483031"/>
                </a:lnTo>
                <a:lnTo>
                  <a:pt x="1109218" y="508431"/>
                </a:lnTo>
                <a:lnTo>
                  <a:pt x="1109218" y="474802"/>
                </a:lnTo>
                <a:lnTo>
                  <a:pt x="1094828" y="467791"/>
                </a:lnTo>
                <a:lnTo>
                  <a:pt x="1087120" y="465251"/>
                </a:lnTo>
                <a:lnTo>
                  <a:pt x="1072007" y="465251"/>
                </a:lnTo>
                <a:lnTo>
                  <a:pt x="1036789" y="489381"/>
                </a:lnTo>
                <a:lnTo>
                  <a:pt x="1007249" y="540181"/>
                </a:lnTo>
                <a:lnTo>
                  <a:pt x="998867" y="573201"/>
                </a:lnTo>
                <a:lnTo>
                  <a:pt x="999617" y="585901"/>
                </a:lnTo>
                <a:lnTo>
                  <a:pt x="1024509" y="618921"/>
                </a:lnTo>
                <a:lnTo>
                  <a:pt x="1047864" y="625271"/>
                </a:lnTo>
                <a:lnTo>
                  <a:pt x="1062723" y="622731"/>
                </a:lnTo>
                <a:lnTo>
                  <a:pt x="1069924" y="618921"/>
                </a:lnTo>
                <a:lnTo>
                  <a:pt x="1076960" y="613841"/>
                </a:lnTo>
                <a:lnTo>
                  <a:pt x="1083818" y="608761"/>
                </a:lnTo>
                <a:lnTo>
                  <a:pt x="1084935" y="607491"/>
                </a:lnTo>
                <a:lnTo>
                  <a:pt x="1090574" y="601141"/>
                </a:lnTo>
                <a:lnTo>
                  <a:pt x="1115949" y="559231"/>
                </a:lnTo>
                <a:lnTo>
                  <a:pt x="1127899" y="519861"/>
                </a:lnTo>
                <a:lnTo>
                  <a:pt x="1128090" y="516051"/>
                </a:lnTo>
                <a:close/>
              </a:path>
              <a:path w="1353184" h="743585">
                <a:moveTo>
                  <a:pt x="1245184" y="578281"/>
                </a:moveTo>
                <a:lnTo>
                  <a:pt x="1230134" y="541451"/>
                </a:lnTo>
                <a:lnTo>
                  <a:pt x="1225550" y="537641"/>
                </a:lnTo>
                <a:lnTo>
                  <a:pt x="1216025" y="531291"/>
                </a:lnTo>
                <a:lnTo>
                  <a:pt x="1205903" y="526211"/>
                </a:lnTo>
                <a:lnTo>
                  <a:pt x="1196111" y="523671"/>
                </a:lnTo>
                <a:lnTo>
                  <a:pt x="1186662" y="523671"/>
                </a:lnTo>
                <a:lnTo>
                  <a:pt x="1146937" y="547801"/>
                </a:lnTo>
                <a:lnTo>
                  <a:pt x="1164209" y="559231"/>
                </a:lnTo>
                <a:lnTo>
                  <a:pt x="1168120" y="552881"/>
                </a:lnTo>
                <a:lnTo>
                  <a:pt x="1172629" y="549071"/>
                </a:lnTo>
                <a:lnTo>
                  <a:pt x="1177683" y="545261"/>
                </a:lnTo>
                <a:lnTo>
                  <a:pt x="1183259" y="542721"/>
                </a:lnTo>
                <a:lnTo>
                  <a:pt x="1189228" y="541451"/>
                </a:lnTo>
                <a:lnTo>
                  <a:pt x="1195336" y="541451"/>
                </a:lnTo>
                <a:lnTo>
                  <a:pt x="1226185" y="570661"/>
                </a:lnTo>
                <a:lnTo>
                  <a:pt x="1225550" y="578281"/>
                </a:lnTo>
                <a:lnTo>
                  <a:pt x="1193939" y="604951"/>
                </a:lnTo>
                <a:lnTo>
                  <a:pt x="1183144" y="608761"/>
                </a:lnTo>
                <a:lnTo>
                  <a:pt x="1169885" y="612571"/>
                </a:lnTo>
                <a:lnTo>
                  <a:pt x="1143850" y="617651"/>
                </a:lnTo>
                <a:lnTo>
                  <a:pt x="1134630" y="620191"/>
                </a:lnTo>
                <a:lnTo>
                  <a:pt x="1102194" y="635431"/>
                </a:lnTo>
                <a:lnTo>
                  <a:pt x="1097534" y="637971"/>
                </a:lnTo>
                <a:lnTo>
                  <a:pt x="1093978" y="641781"/>
                </a:lnTo>
                <a:lnTo>
                  <a:pt x="1091057" y="645591"/>
                </a:lnTo>
                <a:lnTo>
                  <a:pt x="1088898" y="649401"/>
                </a:lnTo>
                <a:lnTo>
                  <a:pt x="1184529" y="700201"/>
                </a:lnTo>
                <a:lnTo>
                  <a:pt x="1193546" y="683691"/>
                </a:lnTo>
                <a:lnTo>
                  <a:pt x="1122680" y="645591"/>
                </a:lnTo>
                <a:lnTo>
                  <a:pt x="1126363" y="643051"/>
                </a:lnTo>
                <a:lnTo>
                  <a:pt x="1130554" y="641781"/>
                </a:lnTo>
                <a:lnTo>
                  <a:pt x="1135253" y="640511"/>
                </a:lnTo>
                <a:lnTo>
                  <a:pt x="1139774" y="639241"/>
                </a:lnTo>
                <a:lnTo>
                  <a:pt x="1146302" y="636701"/>
                </a:lnTo>
                <a:lnTo>
                  <a:pt x="1154823" y="635431"/>
                </a:lnTo>
                <a:lnTo>
                  <a:pt x="1165352" y="632891"/>
                </a:lnTo>
                <a:lnTo>
                  <a:pt x="1178331" y="630351"/>
                </a:lnTo>
                <a:lnTo>
                  <a:pt x="1189456" y="626541"/>
                </a:lnTo>
                <a:lnTo>
                  <a:pt x="1198765" y="624001"/>
                </a:lnTo>
                <a:lnTo>
                  <a:pt x="1206246" y="621461"/>
                </a:lnTo>
                <a:lnTo>
                  <a:pt x="1215009" y="618921"/>
                </a:lnTo>
                <a:lnTo>
                  <a:pt x="1221994" y="615111"/>
                </a:lnTo>
                <a:lnTo>
                  <a:pt x="1227328" y="610031"/>
                </a:lnTo>
                <a:lnTo>
                  <a:pt x="1232662" y="606221"/>
                </a:lnTo>
                <a:lnTo>
                  <a:pt x="1236853" y="601141"/>
                </a:lnTo>
                <a:lnTo>
                  <a:pt x="1239901" y="594791"/>
                </a:lnTo>
                <a:lnTo>
                  <a:pt x="1243495" y="585901"/>
                </a:lnTo>
                <a:lnTo>
                  <a:pt x="1245184" y="578281"/>
                </a:lnTo>
                <a:close/>
              </a:path>
              <a:path w="1353184" h="743585">
                <a:moveTo>
                  <a:pt x="1353096" y="635431"/>
                </a:moveTo>
                <a:lnTo>
                  <a:pt x="1345565" y="606221"/>
                </a:lnTo>
                <a:lnTo>
                  <a:pt x="1342212" y="601141"/>
                </a:lnTo>
                <a:lnTo>
                  <a:pt x="1341374" y="599871"/>
                </a:lnTo>
                <a:lnTo>
                  <a:pt x="1335405" y="594791"/>
                </a:lnTo>
                <a:lnTo>
                  <a:pt x="1334262" y="594042"/>
                </a:lnTo>
                <a:lnTo>
                  <a:pt x="1334262" y="627811"/>
                </a:lnTo>
                <a:lnTo>
                  <a:pt x="1333995" y="636701"/>
                </a:lnTo>
                <a:lnTo>
                  <a:pt x="1317498" y="679881"/>
                </a:lnTo>
                <a:lnTo>
                  <a:pt x="1291666" y="716711"/>
                </a:lnTo>
                <a:lnTo>
                  <a:pt x="1276972" y="725601"/>
                </a:lnTo>
                <a:lnTo>
                  <a:pt x="1263548" y="725601"/>
                </a:lnTo>
                <a:lnTo>
                  <a:pt x="1242949" y="700201"/>
                </a:lnTo>
                <a:lnTo>
                  <a:pt x="1243203" y="691311"/>
                </a:lnTo>
                <a:lnTo>
                  <a:pt x="1259713" y="648131"/>
                </a:lnTo>
                <a:lnTo>
                  <a:pt x="1286383" y="610031"/>
                </a:lnTo>
                <a:lnTo>
                  <a:pt x="1307287" y="601141"/>
                </a:lnTo>
                <a:lnTo>
                  <a:pt x="1313510" y="602411"/>
                </a:lnTo>
                <a:lnTo>
                  <a:pt x="1334262" y="627811"/>
                </a:lnTo>
                <a:lnTo>
                  <a:pt x="1334262" y="594042"/>
                </a:lnTo>
                <a:lnTo>
                  <a:pt x="1327658" y="589711"/>
                </a:lnTo>
                <a:lnTo>
                  <a:pt x="1312087" y="584631"/>
                </a:lnTo>
                <a:lnTo>
                  <a:pt x="1304467" y="583361"/>
                </a:lnTo>
                <a:lnTo>
                  <a:pt x="1296924" y="584631"/>
                </a:lnTo>
                <a:lnTo>
                  <a:pt x="1261706" y="607491"/>
                </a:lnTo>
                <a:lnTo>
                  <a:pt x="1232293" y="658291"/>
                </a:lnTo>
                <a:lnTo>
                  <a:pt x="1223911" y="691311"/>
                </a:lnTo>
                <a:lnTo>
                  <a:pt x="1224661" y="705281"/>
                </a:lnTo>
                <a:lnTo>
                  <a:pt x="1249553" y="738301"/>
                </a:lnTo>
                <a:lnTo>
                  <a:pt x="1265212" y="743381"/>
                </a:lnTo>
                <a:lnTo>
                  <a:pt x="1280414" y="743381"/>
                </a:lnTo>
                <a:lnTo>
                  <a:pt x="1294968" y="738301"/>
                </a:lnTo>
                <a:lnTo>
                  <a:pt x="1302004" y="733221"/>
                </a:lnTo>
                <a:lnTo>
                  <a:pt x="1308862" y="726871"/>
                </a:lnTo>
                <a:lnTo>
                  <a:pt x="1310195" y="725601"/>
                </a:lnTo>
                <a:lnTo>
                  <a:pt x="1315542" y="720521"/>
                </a:lnTo>
                <a:lnTo>
                  <a:pt x="1340980" y="678611"/>
                </a:lnTo>
                <a:lnTo>
                  <a:pt x="1352931" y="639241"/>
                </a:lnTo>
                <a:lnTo>
                  <a:pt x="1353096" y="635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26985" y="3385565"/>
            <a:ext cx="1011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14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nm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node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2013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69252" y="4715268"/>
            <a:ext cx="1270253" cy="342125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5684520" y="4566665"/>
            <a:ext cx="245999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56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10nm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Prototype</a:t>
            </a:r>
            <a:endParaRPr sz="1400">
              <a:latin typeface="Arial"/>
              <a:cs typeface="Arial"/>
            </a:endParaRPr>
          </a:p>
          <a:p>
            <a:pPr marL="1381125">
              <a:lnSpc>
                <a:spcPts val="1320"/>
              </a:lnSpc>
            </a:pPr>
            <a:r>
              <a:rPr sz="1200" b="1" spc="-5" dirty="0">
                <a:latin typeface="Arial"/>
                <a:cs typeface="Arial"/>
              </a:rPr>
              <a:t>7nm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Prototype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69252" y="4889004"/>
            <a:ext cx="1069086" cy="342125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7053071" y="4923028"/>
            <a:ext cx="8896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(IMEC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2013)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68818" y="5301996"/>
            <a:ext cx="601979" cy="39698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8167623" y="5343144"/>
            <a:ext cx="3905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5nm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84335" y="5600700"/>
            <a:ext cx="601979" cy="39698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8883650" y="5641594"/>
            <a:ext cx="3905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3nm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932164" y="4415789"/>
            <a:ext cx="911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7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nm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node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2019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464937" y="2059990"/>
            <a:ext cx="972819" cy="506730"/>
          </a:xfrm>
          <a:custGeom>
            <a:avLst/>
            <a:gdLst/>
            <a:ahLst/>
            <a:cxnLst/>
            <a:rect l="l" t="t" r="r" b="b"/>
            <a:pathLst>
              <a:path w="972820" h="506730">
                <a:moveTo>
                  <a:pt x="120904" y="65100"/>
                </a:moveTo>
                <a:lnTo>
                  <a:pt x="7239" y="8077"/>
                </a:lnTo>
                <a:lnTo>
                  <a:pt x="0" y="22555"/>
                </a:lnTo>
                <a:lnTo>
                  <a:pt x="113665" y="79578"/>
                </a:lnTo>
                <a:lnTo>
                  <a:pt x="120904" y="65100"/>
                </a:lnTo>
                <a:close/>
              </a:path>
              <a:path w="972820" h="506730">
                <a:moveTo>
                  <a:pt x="252095" y="53251"/>
                </a:moveTo>
                <a:lnTo>
                  <a:pt x="237490" y="17970"/>
                </a:lnTo>
                <a:lnTo>
                  <a:pt x="201866" y="508"/>
                </a:lnTo>
                <a:lnTo>
                  <a:pt x="192379" y="0"/>
                </a:lnTo>
                <a:lnTo>
                  <a:pt x="183261" y="1346"/>
                </a:lnTo>
                <a:lnTo>
                  <a:pt x="174726" y="4597"/>
                </a:lnTo>
                <a:lnTo>
                  <a:pt x="166890" y="9728"/>
                </a:lnTo>
                <a:lnTo>
                  <a:pt x="159727" y="16789"/>
                </a:lnTo>
                <a:lnTo>
                  <a:pt x="153289" y="25730"/>
                </a:lnTo>
                <a:lnTo>
                  <a:pt x="170688" y="36906"/>
                </a:lnTo>
                <a:lnTo>
                  <a:pt x="174498" y="30594"/>
                </a:lnTo>
                <a:lnTo>
                  <a:pt x="178892" y="25565"/>
                </a:lnTo>
                <a:lnTo>
                  <a:pt x="183883" y="21780"/>
                </a:lnTo>
                <a:lnTo>
                  <a:pt x="189484" y="19253"/>
                </a:lnTo>
                <a:lnTo>
                  <a:pt x="195376" y="17983"/>
                </a:lnTo>
                <a:lnTo>
                  <a:pt x="201510" y="17983"/>
                </a:lnTo>
                <a:lnTo>
                  <a:pt x="232918" y="46558"/>
                </a:lnTo>
                <a:lnTo>
                  <a:pt x="232537" y="53924"/>
                </a:lnTo>
                <a:lnTo>
                  <a:pt x="201409" y="82080"/>
                </a:lnTo>
                <a:lnTo>
                  <a:pt x="151676" y="95732"/>
                </a:lnTo>
                <a:lnTo>
                  <a:pt x="142506" y="98247"/>
                </a:lnTo>
                <a:lnTo>
                  <a:pt x="105791" y="117170"/>
                </a:lnTo>
                <a:lnTo>
                  <a:pt x="97409" y="128600"/>
                </a:lnTo>
                <a:lnTo>
                  <a:pt x="194183" y="176987"/>
                </a:lnTo>
                <a:lnTo>
                  <a:pt x="202819" y="159715"/>
                </a:lnTo>
                <a:lnTo>
                  <a:pt x="131064" y="123774"/>
                </a:lnTo>
                <a:lnTo>
                  <a:pt x="134620" y="121615"/>
                </a:lnTo>
                <a:lnTo>
                  <a:pt x="173482" y="109931"/>
                </a:lnTo>
                <a:lnTo>
                  <a:pt x="186359" y="106680"/>
                </a:lnTo>
                <a:lnTo>
                  <a:pt x="222758" y="94564"/>
                </a:lnTo>
                <a:lnTo>
                  <a:pt x="250571" y="62001"/>
                </a:lnTo>
                <a:lnTo>
                  <a:pt x="252095" y="53251"/>
                </a:lnTo>
                <a:close/>
              </a:path>
              <a:path w="972820" h="506730">
                <a:moveTo>
                  <a:pt x="361315" y="105981"/>
                </a:moveTo>
                <a:lnTo>
                  <a:pt x="360934" y="99898"/>
                </a:lnTo>
                <a:lnTo>
                  <a:pt x="360045" y="92024"/>
                </a:lnTo>
                <a:lnTo>
                  <a:pt x="357378" y="84912"/>
                </a:lnTo>
                <a:lnTo>
                  <a:pt x="350761" y="75577"/>
                </a:lnTo>
                <a:lnTo>
                  <a:pt x="348742" y="72720"/>
                </a:lnTo>
                <a:lnTo>
                  <a:pt x="342646" y="67640"/>
                </a:lnTo>
                <a:lnTo>
                  <a:pt x="342214" y="67424"/>
                </a:lnTo>
                <a:lnTo>
                  <a:pt x="342214" y="110248"/>
                </a:lnTo>
                <a:lnTo>
                  <a:pt x="339598" y="122059"/>
                </a:lnTo>
                <a:lnTo>
                  <a:pt x="317830" y="169354"/>
                </a:lnTo>
                <a:lnTo>
                  <a:pt x="287032" y="199834"/>
                </a:lnTo>
                <a:lnTo>
                  <a:pt x="280200" y="201091"/>
                </a:lnTo>
                <a:lnTo>
                  <a:pt x="273646" y="200596"/>
                </a:lnTo>
                <a:lnTo>
                  <a:pt x="252476" y="175971"/>
                </a:lnTo>
                <a:lnTo>
                  <a:pt x="252514" y="166712"/>
                </a:lnTo>
                <a:lnTo>
                  <a:pt x="268160" y="123774"/>
                </a:lnTo>
                <a:lnTo>
                  <a:pt x="294005" y="85153"/>
                </a:lnTo>
                <a:lnTo>
                  <a:pt x="314680" y="75577"/>
                </a:lnTo>
                <a:lnTo>
                  <a:pt x="320929" y="76250"/>
                </a:lnTo>
                <a:lnTo>
                  <a:pt x="342214" y="110248"/>
                </a:lnTo>
                <a:lnTo>
                  <a:pt x="342214" y="67424"/>
                </a:lnTo>
                <a:lnTo>
                  <a:pt x="334772" y="63703"/>
                </a:lnTo>
                <a:lnTo>
                  <a:pt x="326859" y="60426"/>
                </a:lnTo>
                <a:lnTo>
                  <a:pt x="319112" y="58547"/>
                </a:lnTo>
                <a:lnTo>
                  <a:pt x="311518" y="58089"/>
                </a:lnTo>
                <a:lnTo>
                  <a:pt x="304038" y="59004"/>
                </a:lnTo>
                <a:lnTo>
                  <a:pt x="269316" y="82905"/>
                </a:lnTo>
                <a:lnTo>
                  <a:pt x="240931" y="134239"/>
                </a:lnTo>
                <a:lnTo>
                  <a:pt x="233260" y="167576"/>
                </a:lnTo>
                <a:lnTo>
                  <a:pt x="234315" y="181305"/>
                </a:lnTo>
                <a:lnTo>
                  <a:pt x="259969" y="213182"/>
                </a:lnTo>
                <a:lnTo>
                  <a:pt x="283324" y="218808"/>
                </a:lnTo>
                <a:lnTo>
                  <a:pt x="290830" y="217881"/>
                </a:lnTo>
                <a:lnTo>
                  <a:pt x="325513" y="193941"/>
                </a:lnTo>
                <a:lnTo>
                  <a:pt x="350050" y="151879"/>
                </a:lnTo>
                <a:lnTo>
                  <a:pt x="361124" y="112382"/>
                </a:lnTo>
                <a:lnTo>
                  <a:pt x="361315" y="105981"/>
                </a:lnTo>
                <a:close/>
              </a:path>
              <a:path w="972820" h="506730">
                <a:moveTo>
                  <a:pt x="468503" y="130759"/>
                </a:moveTo>
                <a:lnTo>
                  <a:pt x="456946" y="124917"/>
                </a:lnTo>
                <a:lnTo>
                  <a:pt x="451827" y="128358"/>
                </a:lnTo>
                <a:lnTo>
                  <a:pt x="445808" y="131419"/>
                </a:lnTo>
                <a:lnTo>
                  <a:pt x="405422" y="140449"/>
                </a:lnTo>
                <a:lnTo>
                  <a:pt x="396240" y="140538"/>
                </a:lnTo>
                <a:lnTo>
                  <a:pt x="387604" y="157810"/>
                </a:lnTo>
                <a:lnTo>
                  <a:pt x="394208" y="158572"/>
                </a:lnTo>
                <a:lnTo>
                  <a:pt x="402082" y="158699"/>
                </a:lnTo>
                <a:lnTo>
                  <a:pt x="420243" y="157429"/>
                </a:lnTo>
                <a:lnTo>
                  <a:pt x="427990" y="156159"/>
                </a:lnTo>
                <a:lnTo>
                  <a:pt x="434340" y="154254"/>
                </a:lnTo>
                <a:lnTo>
                  <a:pt x="376936" y="268681"/>
                </a:lnTo>
                <a:lnTo>
                  <a:pt x="394970" y="277698"/>
                </a:lnTo>
                <a:lnTo>
                  <a:pt x="456742" y="154254"/>
                </a:lnTo>
                <a:lnTo>
                  <a:pt x="468503" y="130759"/>
                </a:lnTo>
                <a:close/>
              </a:path>
              <a:path w="972820" h="506730">
                <a:moveTo>
                  <a:pt x="593356" y="224320"/>
                </a:moveTo>
                <a:lnTo>
                  <a:pt x="578751" y="188976"/>
                </a:lnTo>
                <a:lnTo>
                  <a:pt x="543179" y="171577"/>
                </a:lnTo>
                <a:lnTo>
                  <a:pt x="533704" y="171069"/>
                </a:lnTo>
                <a:lnTo>
                  <a:pt x="524637" y="172415"/>
                </a:lnTo>
                <a:lnTo>
                  <a:pt x="516039" y="175653"/>
                </a:lnTo>
                <a:lnTo>
                  <a:pt x="508152" y="180784"/>
                </a:lnTo>
                <a:lnTo>
                  <a:pt x="500989" y="187794"/>
                </a:lnTo>
                <a:lnTo>
                  <a:pt x="494538" y="196672"/>
                </a:lnTo>
                <a:lnTo>
                  <a:pt x="512064" y="207848"/>
                </a:lnTo>
                <a:lnTo>
                  <a:pt x="515874" y="201612"/>
                </a:lnTo>
                <a:lnTo>
                  <a:pt x="520255" y="196608"/>
                </a:lnTo>
                <a:lnTo>
                  <a:pt x="525208" y="192849"/>
                </a:lnTo>
                <a:lnTo>
                  <a:pt x="530733" y="190322"/>
                </a:lnTo>
                <a:lnTo>
                  <a:pt x="536625" y="188988"/>
                </a:lnTo>
                <a:lnTo>
                  <a:pt x="542759" y="188988"/>
                </a:lnTo>
                <a:lnTo>
                  <a:pt x="571627" y="210261"/>
                </a:lnTo>
                <a:lnTo>
                  <a:pt x="574294" y="217627"/>
                </a:lnTo>
                <a:lnTo>
                  <a:pt x="551053" y="249504"/>
                </a:lnTo>
                <a:lnTo>
                  <a:pt x="492988" y="266750"/>
                </a:lnTo>
                <a:lnTo>
                  <a:pt x="483768" y="269303"/>
                </a:lnTo>
                <a:lnTo>
                  <a:pt x="447040" y="288239"/>
                </a:lnTo>
                <a:lnTo>
                  <a:pt x="438785" y="299669"/>
                </a:lnTo>
                <a:lnTo>
                  <a:pt x="535432" y="348056"/>
                </a:lnTo>
                <a:lnTo>
                  <a:pt x="544068" y="330784"/>
                </a:lnTo>
                <a:lnTo>
                  <a:pt x="472313" y="294843"/>
                </a:lnTo>
                <a:lnTo>
                  <a:pt x="475996" y="292557"/>
                </a:lnTo>
                <a:lnTo>
                  <a:pt x="527634" y="277647"/>
                </a:lnTo>
                <a:lnTo>
                  <a:pt x="538708" y="274599"/>
                </a:lnTo>
                <a:lnTo>
                  <a:pt x="576199" y="257124"/>
                </a:lnTo>
                <a:lnTo>
                  <a:pt x="581533" y="252679"/>
                </a:lnTo>
                <a:lnTo>
                  <a:pt x="585597" y="247599"/>
                </a:lnTo>
                <a:lnTo>
                  <a:pt x="588518" y="241757"/>
                </a:lnTo>
                <a:lnTo>
                  <a:pt x="591870" y="233070"/>
                </a:lnTo>
                <a:lnTo>
                  <a:pt x="593356" y="224320"/>
                </a:lnTo>
                <a:close/>
              </a:path>
              <a:path w="972820" h="506730">
                <a:moveTo>
                  <a:pt x="744982" y="377774"/>
                </a:moveTo>
                <a:lnTo>
                  <a:pt x="631317" y="320751"/>
                </a:lnTo>
                <a:lnTo>
                  <a:pt x="623951" y="335229"/>
                </a:lnTo>
                <a:lnTo>
                  <a:pt x="737616" y="392252"/>
                </a:lnTo>
                <a:lnTo>
                  <a:pt x="744982" y="377774"/>
                </a:lnTo>
                <a:close/>
              </a:path>
              <a:path w="972820" h="506730">
                <a:moveTo>
                  <a:pt x="858647" y="434797"/>
                </a:moveTo>
                <a:lnTo>
                  <a:pt x="744982" y="377774"/>
                </a:lnTo>
                <a:lnTo>
                  <a:pt x="737743" y="392252"/>
                </a:lnTo>
                <a:lnTo>
                  <a:pt x="851408" y="449275"/>
                </a:lnTo>
                <a:lnTo>
                  <a:pt x="858647" y="434797"/>
                </a:lnTo>
                <a:close/>
              </a:path>
              <a:path w="972820" h="506730">
                <a:moveTo>
                  <a:pt x="972439" y="491820"/>
                </a:moveTo>
                <a:lnTo>
                  <a:pt x="858774" y="434797"/>
                </a:lnTo>
                <a:lnTo>
                  <a:pt x="851535" y="449275"/>
                </a:lnTo>
                <a:lnTo>
                  <a:pt x="965200" y="506298"/>
                </a:lnTo>
                <a:lnTo>
                  <a:pt x="972439" y="491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912113" y="1364107"/>
            <a:ext cx="8996045" cy="3832860"/>
            <a:chOff x="912113" y="1364107"/>
            <a:chExt cx="8996045" cy="3832860"/>
          </a:xfrm>
        </p:grpSpPr>
        <p:sp>
          <p:nvSpPr>
            <p:cNvPr id="51" name="object 51"/>
            <p:cNvSpPr/>
            <p:nvPr/>
          </p:nvSpPr>
          <p:spPr>
            <a:xfrm>
              <a:off x="4062730" y="1364106"/>
              <a:ext cx="742315" cy="403225"/>
            </a:xfrm>
            <a:custGeom>
              <a:avLst/>
              <a:gdLst/>
              <a:ahLst/>
              <a:cxnLst/>
              <a:rect l="l" t="t" r="r" b="b"/>
              <a:pathLst>
                <a:path w="742314" h="403225">
                  <a:moveTo>
                    <a:pt x="64262" y="27686"/>
                  </a:moveTo>
                  <a:lnTo>
                    <a:pt x="9144" y="0"/>
                  </a:lnTo>
                  <a:lnTo>
                    <a:pt x="0" y="18034"/>
                  </a:lnTo>
                  <a:lnTo>
                    <a:pt x="55245" y="45720"/>
                  </a:lnTo>
                  <a:lnTo>
                    <a:pt x="64262" y="27686"/>
                  </a:lnTo>
                  <a:close/>
                </a:path>
                <a:path w="742314" h="403225">
                  <a:moveTo>
                    <a:pt x="132461" y="61722"/>
                  </a:moveTo>
                  <a:lnTo>
                    <a:pt x="77216" y="34163"/>
                  </a:lnTo>
                  <a:lnTo>
                    <a:pt x="68199" y="52197"/>
                  </a:lnTo>
                  <a:lnTo>
                    <a:pt x="123317" y="79883"/>
                  </a:lnTo>
                  <a:lnTo>
                    <a:pt x="132461" y="61722"/>
                  </a:lnTo>
                  <a:close/>
                </a:path>
                <a:path w="742314" h="403225">
                  <a:moveTo>
                    <a:pt x="200533" y="95885"/>
                  </a:moveTo>
                  <a:lnTo>
                    <a:pt x="145288" y="68199"/>
                  </a:lnTo>
                  <a:lnTo>
                    <a:pt x="136271" y="86360"/>
                  </a:lnTo>
                  <a:lnTo>
                    <a:pt x="191516" y="113919"/>
                  </a:lnTo>
                  <a:lnTo>
                    <a:pt x="200533" y="95885"/>
                  </a:lnTo>
                  <a:close/>
                </a:path>
                <a:path w="742314" h="403225">
                  <a:moveTo>
                    <a:pt x="268605" y="130048"/>
                  </a:moveTo>
                  <a:lnTo>
                    <a:pt x="213487" y="102362"/>
                  </a:lnTo>
                  <a:lnTo>
                    <a:pt x="204470" y="120523"/>
                  </a:lnTo>
                  <a:lnTo>
                    <a:pt x="259588" y="148082"/>
                  </a:lnTo>
                  <a:lnTo>
                    <a:pt x="268605" y="130048"/>
                  </a:lnTo>
                  <a:close/>
                </a:path>
                <a:path w="742314" h="403225">
                  <a:moveTo>
                    <a:pt x="404888" y="123571"/>
                  </a:moveTo>
                  <a:lnTo>
                    <a:pt x="389521" y="88011"/>
                  </a:lnTo>
                  <a:lnTo>
                    <a:pt x="384340" y="82931"/>
                  </a:lnTo>
                  <a:lnTo>
                    <a:pt x="374777" y="77851"/>
                  </a:lnTo>
                  <a:lnTo>
                    <a:pt x="364502" y="72771"/>
                  </a:lnTo>
                  <a:lnTo>
                    <a:pt x="345160" y="70231"/>
                  </a:lnTo>
                  <a:lnTo>
                    <a:pt x="336042" y="71501"/>
                  </a:lnTo>
                  <a:lnTo>
                    <a:pt x="327507" y="75311"/>
                  </a:lnTo>
                  <a:lnTo>
                    <a:pt x="319671" y="80391"/>
                  </a:lnTo>
                  <a:lnTo>
                    <a:pt x="312508" y="86741"/>
                  </a:lnTo>
                  <a:lnTo>
                    <a:pt x="306070" y="95631"/>
                  </a:lnTo>
                  <a:lnTo>
                    <a:pt x="323596" y="107061"/>
                  </a:lnTo>
                  <a:lnTo>
                    <a:pt x="327329" y="100711"/>
                  </a:lnTo>
                  <a:lnTo>
                    <a:pt x="331685" y="95631"/>
                  </a:lnTo>
                  <a:lnTo>
                    <a:pt x="336664" y="91821"/>
                  </a:lnTo>
                  <a:lnTo>
                    <a:pt x="342265" y="89281"/>
                  </a:lnTo>
                  <a:lnTo>
                    <a:pt x="348157" y="88011"/>
                  </a:lnTo>
                  <a:lnTo>
                    <a:pt x="354241" y="88011"/>
                  </a:lnTo>
                  <a:lnTo>
                    <a:pt x="385699" y="117221"/>
                  </a:lnTo>
                  <a:lnTo>
                    <a:pt x="385318" y="124841"/>
                  </a:lnTo>
                  <a:lnTo>
                    <a:pt x="354190" y="152781"/>
                  </a:lnTo>
                  <a:lnTo>
                    <a:pt x="304457" y="166751"/>
                  </a:lnTo>
                  <a:lnTo>
                    <a:pt x="295287" y="169291"/>
                  </a:lnTo>
                  <a:lnTo>
                    <a:pt x="287172" y="171831"/>
                  </a:lnTo>
                  <a:lnTo>
                    <a:pt x="280162" y="174371"/>
                  </a:lnTo>
                  <a:lnTo>
                    <a:pt x="273939" y="176911"/>
                  </a:lnTo>
                  <a:lnTo>
                    <a:pt x="268262" y="180721"/>
                  </a:lnTo>
                  <a:lnTo>
                    <a:pt x="263131" y="183261"/>
                  </a:lnTo>
                  <a:lnTo>
                    <a:pt x="258572" y="187071"/>
                  </a:lnTo>
                  <a:lnTo>
                    <a:pt x="255016" y="190881"/>
                  </a:lnTo>
                  <a:lnTo>
                    <a:pt x="252222" y="194691"/>
                  </a:lnTo>
                  <a:lnTo>
                    <a:pt x="250190" y="198501"/>
                  </a:lnTo>
                  <a:lnTo>
                    <a:pt x="346964" y="248031"/>
                  </a:lnTo>
                  <a:lnTo>
                    <a:pt x="355600" y="230251"/>
                  </a:lnTo>
                  <a:lnTo>
                    <a:pt x="283845" y="194691"/>
                  </a:lnTo>
                  <a:lnTo>
                    <a:pt x="287401" y="192151"/>
                  </a:lnTo>
                  <a:lnTo>
                    <a:pt x="291592" y="189611"/>
                  </a:lnTo>
                  <a:lnTo>
                    <a:pt x="296291" y="188341"/>
                  </a:lnTo>
                  <a:lnTo>
                    <a:pt x="300812" y="187071"/>
                  </a:lnTo>
                  <a:lnTo>
                    <a:pt x="307314" y="184531"/>
                  </a:lnTo>
                  <a:lnTo>
                    <a:pt x="315810" y="183261"/>
                  </a:lnTo>
                  <a:lnTo>
                    <a:pt x="326263" y="180721"/>
                  </a:lnTo>
                  <a:lnTo>
                    <a:pt x="339140" y="176911"/>
                  </a:lnTo>
                  <a:lnTo>
                    <a:pt x="350189" y="174371"/>
                  </a:lnTo>
                  <a:lnTo>
                    <a:pt x="359435" y="170561"/>
                  </a:lnTo>
                  <a:lnTo>
                    <a:pt x="366903" y="168021"/>
                  </a:lnTo>
                  <a:lnTo>
                    <a:pt x="375539" y="165481"/>
                  </a:lnTo>
                  <a:lnTo>
                    <a:pt x="382524" y="161671"/>
                  </a:lnTo>
                  <a:lnTo>
                    <a:pt x="392938" y="152781"/>
                  </a:lnTo>
                  <a:lnTo>
                    <a:pt x="397002" y="146431"/>
                  </a:lnTo>
                  <a:lnTo>
                    <a:pt x="400050" y="141351"/>
                  </a:lnTo>
                  <a:lnTo>
                    <a:pt x="403402" y="132461"/>
                  </a:lnTo>
                  <a:lnTo>
                    <a:pt x="404888" y="123571"/>
                  </a:lnTo>
                  <a:close/>
                </a:path>
                <a:path w="742314" h="403225">
                  <a:moveTo>
                    <a:pt x="514096" y="176911"/>
                  </a:moveTo>
                  <a:lnTo>
                    <a:pt x="513715" y="170561"/>
                  </a:lnTo>
                  <a:lnTo>
                    <a:pt x="512826" y="162941"/>
                  </a:lnTo>
                  <a:lnTo>
                    <a:pt x="510286" y="155321"/>
                  </a:lnTo>
                  <a:lnTo>
                    <a:pt x="505841" y="148971"/>
                  </a:lnTo>
                  <a:lnTo>
                    <a:pt x="504113" y="146431"/>
                  </a:lnTo>
                  <a:lnTo>
                    <a:pt x="501523" y="142621"/>
                  </a:lnTo>
                  <a:lnTo>
                    <a:pt x="495427" y="137541"/>
                  </a:lnTo>
                  <a:lnTo>
                    <a:pt x="495046" y="137363"/>
                  </a:lnTo>
                  <a:lnTo>
                    <a:pt x="495046" y="171831"/>
                  </a:lnTo>
                  <a:lnTo>
                    <a:pt x="494995" y="180721"/>
                  </a:lnTo>
                  <a:lnTo>
                    <a:pt x="479425" y="223901"/>
                  </a:lnTo>
                  <a:lnTo>
                    <a:pt x="454367" y="262001"/>
                  </a:lnTo>
                  <a:lnTo>
                    <a:pt x="433031" y="270891"/>
                  </a:lnTo>
                  <a:lnTo>
                    <a:pt x="426440" y="270891"/>
                  </a:lnTo>
                  <a:lnTo>
                    <a:pt x="405257" y="246761"/>
                  </a:lnTo>
                  <a:lnTo>
                    <a:pt x="405371" y="236601"/>
                  </a:lnTo>
                  <a:lnTo>
                    <a:pt x="420878" y="194691"/>
                  </a:lnTo>
                  <a:lnTo>
                    <a:pt x="446786" y="155321"/>
                  </a:lnTo>
                  <a:lnTo>
                    <a:pt x="461251" y="146431"/>
                  </a:lnTo>
                  <a:lnTo>
                    <a:pt x="473735" y="146431"/>
                  </a:lnTo>
                  <a:lnTo>
                    <a:pt x="495046" y="171831"/>
                  </a:lnTo>
                  <a:lnTo>
                    <a:pt x="495046" y="137363"/>
                  </a:lnTo>
                  <a:lnTo>
                    <a:pt x="487553" y="133731"/>
                  </a:lnTo>
                  <a:lnTo>
                    <a:pt x="471944" y="128651"/>
                  </a:lnTo>
                  <a:lnTo>
                    <a:pt x="464312" y="128651"/>
                  </a:lnTo>
                  <a:lnTo>
                    <a:pt x="422097" y="152781"/>
                  </a:lnTo>
                  <a:lnTo>
                    <a:pt x="393763" y="204851"/>
                  </a:lnTo>
                  <a:lnTo>
                    <a:pt x="386156" y="239141"/>
                  </a:lnTo>
                  <a:lnTo>
                    <a:pt x="387096" y="251841"/>
                  </a:lnTo>
                  <a:lnTo>
                    <a:pt x="412750" y="283591"/>
                  </a:lnTo>
                  <a:lnTo>
                    <a:pt x="428459" y="288671"/>
                  </a:lnTo>
                  <a:lnTo>
                    <a:pt x="443611" y="288671"/>
                  </a:lnTo>
                  <a:lnTo>
                    <a:pt x="472770" y="270891"/>
                  </a:lnTo>
                  <a:lnTo>
                    <a:pt x="478294" y="264541"/>
                  </a:lnTo>
                  <a:lnTo>
                    <a:pt x="502793" y="222631"/>
                  </a:lnTo>
                  <a:lnTo>
                    <a:pt x="506793" y="212471"/>
                  </a:lnTo>
                  <a:lnTo>
                    <a:pt x="509841" y="204851"/>
                  </a:lnTo>
                  <a:lnTo>
                    <a:pt x="511937" y="197231"/>
                  </a:lnTo>
                  <a:lnTo>
                    <a:pt x="513194" y="189611"/>
                  </a:lnTo>
                  <a:lnTo>
                    <a:pt x="513918" y="183261"/>
                  </a:lnTo>
                  <a:lnTo>
                    <a:pt x="514096" y="176911"/>
                  </a:lnTo>
                  <a:close/>
                </a:path>
                <a:path w="742314" h="403225">
                  <a:moveTo>
                    <a:pt x="627888" y="232791"/>
                  </a:moveTo>
                  <a:lnTo>
                    <a:pt x="627507" y="227711"/>
                  </a:lnTo>
                  <a:lnTo>
                    <a:pt x="626618" y="220091"/>
                  </a:lnTo>
                  <a:lnTo>
                    <a:pt x="623951" y="212471"/>
                  </a:lnTo>
                  <a:lnTo>
                    <a:pt x="617905" y="203581"/>
                  </a:lnTo>
                  <a:lnTo>
                    <a:pt x="615315" y="199771"/>
                  </a:lnTo>
                  <a:lnTo>
                    <a:pt x="609219" y="194691"/>
                  </a:lnTo>
                  <a:lnTo>
                    <a:pt x="608838" y="194513"/>
                  </a:lnTo>
                  <a:lnTo>
                    <a:pt x="608838" y="228981"/>
                  </a:lnTo>
                  <a:lnTo>
                    <a:pt x="608787" y="237871"/>
                  </a:lnTo>
                  <a:lnTo>
                    <a:pt x="593217" y="281051"/>
                  </a:lnTo>
                  <a:lnTo>
                    <a:pt x="568159" y="319151"/>
                  </a:lnTo>
                  <a:lnTo>
                    <a:pt x="546773" y="328041"/>
                  </a:lnTo>
                  <a:lnTo>
                    <a:pt x="540219" y="328041"/>
                  </a:lnTo>
                  <a:lnTo>
                    <a:pt x="519049" y="303911"/>
                  </a:lnTo>
                  <a:lnTo>
                    <a:pt x="519087" y="293751"/>
                  </a:lnTo>
                  <a:lnTo>
                    <a:pt x="534670" y="251841"/>
                  </a:lnTo>
                  <a:lnTo>
                    <a:pt x="560578" y="212471"/>
                  </a:lnTo>
                  <a:lnTo>
                    <a:pt x="574979" y="203581"/>
                  </a:lnTo>
                  <a:lnTo>
                    <a:pt x="587502" y="203581"/>
                  </a:lnTo>
                  <a:lnTo>
                    <a:pt x="608838" y="228981"/>
                  </a:lnTo>
                  <a:lnTo>
                    <a:pt x="608838" y="194513"/>
                  </a:lnTo>
                  <a:lnTo>
                    <a:pt x="601345" y="190881"/>
                  </a:lnTo>
                  <a:lnTo>
                    <a:pt x="585685" y="185801"/>
                  </a:lnTo>
                  <a:lnTo>
                    <a:pt x="578091" y="185801"/>
                  </a:lnTo>
                  <a:lnTo>
                    <a:pt x="535889" y="209931"/>
                  </a:lnTo>
                  <a:lnTo>
                    <a:pt x="507504" y="262001"/>
                  </a:lnTo>
                  <a:lnTo>
                    <a:pt x="499935" y="296291"/>
                  </a:lnTo>
                  <a:lnTo>
                    <a:pt x="500888" y="308991"/>
                  </a:lnTo>
                  <a:lnTo>
                    <a:pt x="526542" y="340741"/>
                  </a:lnTo>
                  <a:lnTo>
                    <a:pt x="542251" y="345821"/>
                  </a:lnTo>
                  <a:lnTo>
                    <a:pt x="557403" y="345821"/>
                  </a:lnTo>
                  <a:lnTo>
                    <a:pt x="586562" y="328041"/>
                  </a:lnTo>
                  <a:lnTo>
                    <a:pt x="592086" y="321691"/>
                  </a:lnTo>
                  <a:lnTo>
                    <a:pt x="616572" y="279781"/>
                  </a:lnTo>
                  <a:lnTo>
                    <a:pt x="627697" y="240411"/>
                  </a:lnTo>
                  <a:lnTo>
                    <a:pt x="627888" y="232791"/>
                  </a:lnTo>
                  <a:close/>
                </a:path>
                <a:path w="742314" h="403225">
                  <a:moveTo>
                    <a:pt x="741807" y="292481"/>
                  </a:moveTo>
                  <a:lnTo>
                    <a:pt x="741172" y="284861"/>
                  </a:lnTo>
                  <a:lnTo>
                    <a:pt x="740664" y="277241"/>
                  </a:lnTo>
                  <a:lnTo>
                    <a:pt x="737870" y="270891"/>
                  </a:lnTo>
                  <a:lnTo>
                    <a:pt x="732790" y="263271"/>
                  </a:lnTo>
                  <a:lnTo>
                    <a:pt x="728827" y="258191"/>
                  </a:lnTo>
                  <a:lnTo>
                    <a:pt x="727837" y="256921"/>
                  </a:lnTo>
                  <a:lnTo>
                    <a:pt x="721360" y="251841"/>
                  </a:lnTo>
                  <a:lnTo>
                    <a:pt x="713359" y="246761"/>
                  </a:lnTo>
                  <a:lnTo>
                    <a:pt x="696150" y="241681"/>
                  </a:lnTo>
                  <a:lnTo>
                    <a:pt x="687666" y="241681"/>
                  </a:lnTo>
                  <a:lnTo>
                    <a:pt x="650367" y="263271"/>
                  </a:lnTo>
                  <a:lnTo>
                    <a:pt x="666750" y="275971"/>
                  </a:lnTo>
                  <a:lnTo>
                    <a:pt x="672465" y="267081"/>
                  </a:lnTo>
                  <a:lnTo>
                    <a:pt x="678688" y="262001"/>
                  </a:lnTo>
                  <a:lnTo>
                    <a:pt x="692404" y="258191"/>
                  </a:lnTo>
                  <a:lnTo>
                    <a:pt x="699389" y="258191"/>
                  </a:lnTo>
                  <a:lnTo>
                    <a:pt x="713359" y="265811"/>
                  </a:lnTo>
                  <a:lnTo>
                    <a:pt x="718058" y="270891"/>
                  </a:lnTo>
                  <a:lnTo>
                    <a:pt x="722630" y="283591"/>
                  </a:lnTo>
                  <a:lnTo>
                    <a:pt x="722122" y="291211"/>
                  </a:lnTo>
                  <a:lnTo>
                    <a:pt x="718820" y="297561"/>
                  </a:lnTo>
                  <a:lnTo>
                    <a:pt x="714629" y="305181"/>
                  </a:lnTo>
                  <a:lnTo>
                    <a:pt x="708533" y="310261"/>
                  </a:lnTo>
                  <a:lnTo>
                    <a:pt x="700405" y="311531"/>
                  </a:lnTo>
                  <a:lnTo>
                    <a:pt x="692277" y="311531"/>
                  </a:lnTo>
                  <a:lnTo>
                    <a:pt x="684403" y="310261"/>
                  </a:lnTo>
                  <a:lnTo>
                    <a:pt x="676021" y="306451"/>
                  </a:lnTo>
                  <a:lnTo>
                    <a:pt x="675132" y="305181"/>
                  </a:lnTo>
                  <a:lnTo>
                    <a:pt x="673989" y="305181"/>
                  </a:lnTo>
                  <a:lnTo>
                    <a:pt x="664083" y="320421"/>
                  </a:lnTo>
                  <a:lnTo>
                    <a:pt x="669798" y="320421"/>
                  </a:lnTo>
                  <a:lnTo>
                    <a:pt x="674370" y="322961"/>
                  </a:lnTo>
                  <a:lnTo>
                    <a:pt x="695744" y="354711"/>
                  </a:lnTo>
                  <a:lnTo>
                    <a:pt x="694575" y="361061"/>
                  </a:lnTo>
                  <a:lnTo>
                    <a:pt x="665924" y="386461"/>
                  </a:lnTo>
                  <a:lnTo>
                    <a:pt x="659472" y="386461"/>
                  </a:lnTo>
                  <a:lnTo>
                    <a:pt x="630466" y="361061"/>
                  </a:lnTo>
                  <a:lnTo>
                    <a:pt x="630059" y="354711"/>
                  </a:lnTo>
                  <a:lnTo>
                    <a:pt x="630707" y="347091"/>
                  </a:lnTo>
                  <a:lnTo>
                    <a:pt x="632460" y="339471"/>
                  </a:lnTo>
                  <a:lnTo>
                    <a:pt x="613283" y="333121"/>
                  </a:lnTo>
                  <a:lnTo>
                    <a:pt x="610463" y="342011"/>
                  </a:lnTo>
                  <a:lnTo>
                    <a:pt x="609473" y="350901"/>
                  </a:lnTo>
                  <a:lnTo>
                    <a:pt x="610273" y="361061"/>
                  </a:lnTo>
                  <a:lnTo>
                    <a:pt x="639191" y="396621"/>
                  </a:lnTo>
                  <a:lnTo>
                    <a:pt x="660336" y="402971"/>
                  </a:lnTo>
                  <a:lnTo>
                    <a:pt x="670763" y="402971"/>
                  </a:lnTo>
                  <a:lnTo>
                    <a:pt x="681101" y="401701"/>
                  </a:lnTo>
                  <a:lnTo>
                    <a:pt x="690765" y="397891"/>
                  </a:lnTo>
                  <a:lnTo>
                    <a:pt x="699020" y="391541"/>
                  </a:lnTo>
                  <a:lnTo>
                    <a:pt x="704494" y="386461"/>
                  </a:lnTo>
                  <a:lnTo>
                    <a:pt x="705866" y="385191"/>
                  </a:lnTo>
                  <a:lnTo>
                    <a:pt x="711327" y="376301"/>
                  </a:lnTo>
                  <a:lnTo>
                    <a:pt x="714324" y="368681"/>
                  </a:lnTo>
                  <a:lnTo>
                    <a:pt x="716102" y="362331"/>
                  </a:lnTo>
                  <a:lnTo>
                    <a:pt x="716661" y="355981"/>
                  </a:lnTo>
                  <a:lnTo>
                    <a:pt x="716026" y="348361"/>
                  </a:lnTo>
                  <a:lnTo>
                    <a:pt x="714235" y="342011"/>
                  </a:lnTo>
                  <a:lnTo>
                    <a:pt x="711314" y="336931"/>
                  </a:lnTo>
                  <a:lnTo>
                    <a:pt x="707263" y="331851"/>
                  </a:lnTo>
                  <a:lnTo>
                    <a:pt x="702056" y="326771"/>
                  </a:lnTo>
                  <a:lnTo>
                    <a:pt x="710311" y="326771"/>
                  </a:lnTo>
                  <a:lnTo>
                    <a:pt x="717423" y="325501"/>
                  </a:lnTo>
                  <a:lnTo>
                    <a:pt x="729361" y="317881"/>
                  </a:lnTo>
                  <a:lnTo>
                    <a:pt x="733933" y="312801"/>
                  </a:lnTo>
                  <a:lnTo>
                    <a:pt x="734580" y="311531"/>
                  </a:lnTo>
                  <a:lnTo>
                    <a:pt x="740410" y="300101"/>
                  </a:lnTo>
                  <a:lnTo>
                    <a:pt x="741807" y="2924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31037" y="1737646"/>
              <a:ext cx="2876930" cy="191709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2113" y="4450842"/>
              <a:ext cx="2827782" cy="745998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088389" y="4511040"/>
            <a:ext cx="24276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5050"/>
                </a:solidFill>
                <a:latin typeface="Arial"/>
                <a:cs typeface="Arial"/>
              </a:rPr>
              <a:t>Limit</a:t>
            </a:r>
            <a:r>
              <a:rPr sz="2800" b="1" spc="-40" dirty="0">
                <a:solidFill>
                  <a:srgbClr val="FF505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5050"/>
                </a:solidFill>
                <a:latin typeface="Arial"/>
                <a:cs typeface="Arial"/>
              </a:rPr>
              <a:t>~</a:t>
            </a:r>
            <a:r>
              <a:rPr sz="2800" b="1" spc="-25" dirty="0">
                <a:solidFill>
                  <a:srgbClr val="FF505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5050"/>
                </a:solidFill>
                <a:latin typeface="Arial"/>
                <a:cs typeface="Arial"/>
              </a:rPr>
              <a:t>3-5</a:t>
            </a:r>
            <a:r>
              <a:rPr sz="2800" b="1" spc="-25" dirty="0">
                <a:solidFill>
                  <a:srgbClr val="FF505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5050"/>
                </a:solidFill>
                <a:latin typeface="Arial"/>
                <a:cs typeface="Arial"/>
              </a:rPr>
              <a:t>nm</a:t>
            </a:r>
            <a:endParaRPr sz="2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23213" y="5054901"/>
            <a:ext cx="5416550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3570">
              <a:lnSpc>
                <a:spcPct val="118000"/>
              </a:lnSpc>
              <a:spcBef>
                <a:spcPts val="100"/>
              </a:spcBef>
            </a:pPr>
            <a:r>
              <a:rPr sz="2800" b="1" dirty="0">
                <a:solidFill>
                  <a:srgbClr val="008000"/>
                </a:solidFill>
                <a:latin typeface="Arial"/>
                <a:cs typeface="Arial"/>
              </a:rPr>
              <a:t>Nanowires/tubes</a:t>
            </a:r>
            <a:r>
              <a:rPr sz="2800" b="1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8000"/>
                </a:solidFill>
                <a:latin typeface="Arial"/>
                <a:cs typeface="Arial"/>
              </a:rPr>
              <a:t>and</a:t>
            </a:r>
            <a:r>
              <a:rPr sz="2800" b="1" spc="-3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8000"/>
                </a:solidFill>
                <a:latin typeface="Arial"/>
                <a:cs typeface="Arial"/>
              </a:rPr>
              <a:t>others </a:t>
            </a:r>
            <a:r>
              <a:rPr sz="2800" b="1" spc="-76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1F5F"/>
                </a:solidFill>
                <a:latin typeface="Arial"/>
                <a:cs typeface="Arial"/>
              </a:rPr>
              <a:t>Si</a:t>
            </a:r>
            <a:r>
              <a:rPr sz="2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1F5F"/>
                </a:solidFill>
                <a:latin typeface="Arial"/>
                <a:cs typeface="Arial"/>
              </a:rPr>
              <a:t>CMOS</a:t>
            </a:r>
            <a:r>
              <a:rPr sz="2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1F5F"/>
                </a:solidFill>
                <a:latin typeface="Arial"/>
                <a:cs typeface="Arial"/>
              </a:rPr>
              <a:t>becoming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1F5F"/>
                </a:solidFill>
                <a:latin typeface="Arial"/>
                <a:cs typeface="Arial"/>
              </a:rPr>
              <a:t>less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1F5F"/>
                </a:solidFill>
                <a:latin typeface="Arial"/>
                <a:cs typeface="Arial"/>
              </a:rPr>
              <a:t>Si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65987" y="3877055"/>
            <a:ext cx="7273290" cy="1670685"/>
            <a:chOff x="665987" y="3877055"/>
            <a:chExt cx="7273290" cy="1670685"/>
          </a:xfrm>
        </p:grpSpPr>
        <p:sp>
          <p:nvSpPr>
            <p:cNvPr id="57" name="object 57"/>
            <p:cNvSpPr/>
            <p:nvPr/>
          </p:nvSpPr>
          <p:spPr>
            <a:xfrm>
              <a:off x="665987" y="5090159"/>
              <a:ext cx="735330" cy="457200"/>
            </a:xfrm>
            <a:custGeom>
              <a:avLst/>
              <a:gdLst/>
              <a:ahLst/>
              <a:cxnLst/>
              <a:rect l="l" t="t" r="r" b="b"/>
              <a:pathLst>
                <a:path w="735330" h="457200">
                  <a:moveTo>
                    <a:pt x="551573" y="0"/>
                  </a:moveTo>
                  <a:lnTo>
                    <a:pt x="551573" y="114300"/>
                  </a:lnTo>
                  <a:lnTo>
                    <a:pt x="0" y="114300"/>
                  </a:lnTo>
                  <a:lnTo>
                    <a:pt x="0" y="342899"/>
                  </a:lnTo>
                  <a:lnTo>
                    <a:pt x="551573" y="342899"/>
                  </a:lnTo>
                  <a:lnTo>
                    <a:pt x="551573" y="457199"/>
                  </a:lnTo>
                  <a:lnTo>
                    <a:pt x="735330" y="228599"/>
                  </a:lnTo>
                  <a:lnTo>
                    <a:pt x="551573" y="0"/>
                  </a:lnTo>
                  <a:close/>
                </a:path>
              </a:pathLst>
            </a:custGeom>
            <a:solidFill>
              <a:srgbClr val="0039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81266" y="3877055"/>
              <a:ext cx="858012" cy="877062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2331466" y="6035040"/>
            <a:ext cx="6434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008000"/>
                </a:solidFill>
                <a:latin typeface="Arial"/>
                <a:cs typeface="Arial"/>
              </a:rPr>
              <a:t>Monolithic</a:t>
            </a:r>
            <a:r>
              <a:rPr sz="2800" b="1" spc="-3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8000"/>
                </a:solidFill>
                <a:latin typeface="Arial"/>
                <a:cs typeface="Arial"/>
              </a:rPr>
              <a:t>Heterogeneous</a:t>
            </a:r>
            <a:r>
              <a:rPr sz="2800" b="1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8000"/>
                </a:solidFill>
                <a:latin typeface="Arial"/>
                <a:cs typeface="Arial"/>
              </a:rPr>
              <a:t>integration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501139" y="6074664"/>
            <a:ext cx="733425" cy="457200"/>
          </a:xfrm>
          <a:custGeom>
            <a:avLst/>
            <a:gdLst/>
            <a:ahLst/>
            <a:cxnLst/>
            <a:rect l="l" t="t" r="r" b="b"/>
            <a:pathLst>
              <a:path w="733425" h="457200">
                <a:moveTo>
                  <a:pt x="549655" y="0"/>
                </a:moveTo>
                <a:lnTo>
                  <a:pt x="549655" y="114300"/>
                </a:lnTo>
                <a:lnTo>
                  <a:pt x="0" y="114300"/>
                </a:lnTo>
                <a:lnTo>
                  <a:pt x="0" y="342900"/>
                </a:lnTo>
                <a:lnTo>
                  <a:pt x="549655" y="342900"/>
                </a:lnTo>
                <a:lnTo>
                  <a:pt x="549655" y="457200"/>
                </a:lnTo>
                <a:lnTo>
                  <a:pt x="733043" y="228600"/>
                </a:lnTo>
                <a:lnTo>
                  <a:pt x="549655" y="0"/>
                </a:lnTo>
                <a:close/>
              </a:path>
            </a:pathLst>
          </a:custGeom>
          <a:solidFill>
            <a:srgbClr val="0039A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276600" y="434340"/>
            <a:ext cx="659510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Future</a:t>
            </a:r>
            <a:r>
              <a:rPr sz="3200" spc="-15" dirty="0"/>
              <a:t> </a:t>
            </a:r>
            <a:r>
              <a:rPr sz="3200" spc="-35" dirty="0"/>
              <a:t>Trend:</a:t>
            </a:r>
            <a:r>
              <a:rPr sz="3200" spc="-140" dirty="0"/>
              <a:t> </a:t>
            </a:r>
            <a:r>
              <a:rPr sz="3200" spc="-5" dirty="0"/>
              <a:t>Architecture</a:t>
            </a:r>
            <a:r>
              <a:rPr sz="3200" dirty="0"/>
              <a:t> </a:t>
            </a:r>
            <a:r>
              <a:rPr sz="3200" spc="-5" dirty="0"/>
              <a:t>Design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809116" y="2370391"/>
            <a:ext cx="8141970" cy="2271395"/>
            <a:chOff x="809116" y="2370391"/>
            <a:chExt cx="8141970" cy="2271395"/>
          </a:xfrm>
        </p:grpSpPr>
        <p:sp>
          <p:nvSpPr>
            <p:cNvPr id="4" name="object 4"/>
            <p:cNvSpPr/>
            <p:nvPr/>
          </p:nvSpPr>
          <p:spPr>
            <a:xfrm>
              <a:off x="3917187" y="3382518"/>
              <a:ext cx="946150" cy="1083310"/>
            </a:xfrm>
            <a:custGeom>
              <a:avLst/>
              <a:gdLst/>
              <a:ahLst/>
              <a:cxnLst/>
              <a:rect l="l" t="t" r="r" b="b"/>
              <a:pathLst>
                <a:path w="946150" h="1083310">
                  <a:moveTo>
                    <a:pt x="833374" y="0"/>
                  </a:moveTo>
                  <a:lnTo>
                    <a:pt x="0" y="987552"/>
                  </a:lnTo>
                  <a:lnTo>
                    <a:pt x="112775" y="1082802"/>
                  </a:lnTo>
                  <a:lnTo>
                    <a:pt x="946150" y="95123"/>
                  </a:lnTo>
                  <a:lnTo>
                    <a:pt x="833374" y="0"/>
                  </a:lnTo>
                  <a:close/>
                </a:path>
              </a:pathLst>
            </a:custGeom>
            <a:solidFill>
              <a:srgbClr val="B8F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17187" y="3382518"/>
              <a:ext cx="946150" cy="1083310"/>
            </a:xfrm>
            <a:custGeom>
              <a:avLst/>
              <a:gdLst/>
              <a:ahLst/>
              <a:cxnLst/>
              <a:rect l="l" t="t" r="r" b="b"/>
              <a:pathLst>
                <a:path w="946150" h="1083310">
                  <a:moveTo>
                    <a:pt x="0" y="987552"/>
                  </a:moveTo>
                  <a:lnTo>
                    <a:pt x="833374" y="0"/>
                  </a:lnTo>
                  <a:lnTo>
                    <a:pt x="946150" y="95123"/>
                  </a:lnTo>
                  <a:lnTo>
                    <a:pt x="112775" y="1082802"/>
                  </a:lnTo>
                  <a:lnTo>
                    <a:pt x="0" y="98755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93515" y="2414143"/>
              <a:ext cx="844550" cy="1138555"/>
            </a:xfrm>
            <a:custGeom>
              <a:avLst/>
              <a:gdLst/>
              <a:ahLst/>
              <a:cxnLst/>
              <a:rect l="l" t="t" r="r" b="b"/>
              <a:pathLst>
                <a:path w="844550" h="1138554">
                  <a:moveTo>
                    <a:pt x="116459" y="0"/>
                  </a:moveTo>
                  <a:lnTo>
                    <a:pt x="0" y="80137"/>
                  </a:lnTo>
                  <a:lnTo>
                    <a:pt x="727837" y="1138301"/>
                  </a:lnTo>
                  <a:lnTo>
                    <a:pt x="844296" y="1058164"/>
                  </a:lnTo>
                  <a:lnTo>
                    <a:pt x="116459" y="0"/>
                  </a:lnTo>
                  <a:close/>
                </a:path>
              </a:pathLst>
            </a:custGeom>
            <a:solidFill>
              <a:srgbClr val="B8F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93515" y="2414143"/>
              <a:ext cx="844550" cy="1138555"/>
            </a:xfrm>
            <a:custGeom>
              <a:avLst/>
              <a:gdLst/>
              <a:ahLst/>
              <a:cxnLst/>
              <a:rect l="l" t="t" r="r" b="b"/>
              <a:pathLst>
                <a:path w="844550" h="1138554">
                  <a:moveTo>
                    <a:pt x="116459" y="0"/>
                  </a:moveTo>
                  <a:lnTo>
                    <a:pt x="844296" y="1058164"/>
                  </a:lnTo>
                  <a:lnTo>
                    <a:pt x="727837" y="1138301"/>
                  </a:lnTo>
                  <a:lnTo>
                    <a:pt x="0" y="80137"/>
                  </a:lnTo>
                  <a:lnTo>
                    <a:pt x="116459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3721" y="3458718"/>
              <a:ext cx="1066800" cy="157480"/>
            </a:xfrm>
            <a:custGeom>
              <a:avLst/>
              <a:gdLst/>
              <a:ahLst/>
              <a:cxnLst/>
              <a:rect l="l" t="t" r="r" b="b"/>
              <a:pathLst>
                <a:path w="1066800" h="157479">
                  <a:moveTo>
                    <a:pt x="1066800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1066800" y="156972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B8F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3721" y="3458718"/>
              <a:ext cx="1066800" cy="157480"/>
            </a:xfrm>
            <a:custGeom>
              <a:avLst/>
              <a:gdLst/>
              <a:ahLst/>
              <a:cxnLst/>
              <a:rect l="l" t="t" r="r" b="b"/>
              <a:pathLst>
                <a:path w="1066800" h="157479">
                  <a:moveTo>
                    <a:pt x="0" y="156972"/>
                  </a:moveTo>
                  <a:lnTo>
                    <a:pt x="1066800" y="156972"/>
                  </a:lnTo>
                  <a:lnTo>
                    <a:pt x="1066800" y="0"/>
                  </a:lnTo>
                  <a:lnTo>
                    <a:pt x="0" y="0"/>
                  </a:lnTo>
                  <a:lnTo>
                    <a:pt x="0" y="156972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1005" y="2384679"/>
              <a:ext cx="1204595" cy="1275080"/>
            </a:xfrm>
            <a:custGeom>
              <a:avLst/>
              <a:gdLst/>
              <a:ahLst/>
              <a:cxnLst/>
              <a:rect l="l" t="t" r="r" b="b"/>
              <a:pathLst>
                <a:path w="1204595" h="1275079">
                  <a:moveTo>
                    <a:pt x="1091692" y="0"/>
                  </a:moveTo>
                  <a:lnTo>
                    <a:pt x="0" y="1170051"/>
                  </a:lnTo>
                  <a:lnTo>
                    <a:pt x="112649" y="1275080"/>
                  </a:lnTo>
                  <a:lnTo>
                    <a:pt x="1204340" y="105029"/>
                  </a:lnTo>
                  <a:lnTo>
                    <a:pt x="1091692" y="0"/>
                  </a:lnTo>
                  <a:close/>
                </a:path>
              </a:pathLst>
            </a:custGeom>
            <a:solidFill>
              <a:srgbClr val="B8F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91005" y="2384679"/>
              <a:ext cx="1204595" cy="1275080"/>
            </a:xfrm>
            <a:custGeom>
              <a:avLst/>
              <a:gdLst/>
              <a:ahLst/>
              <a:cxnLst/>
              <a:rect l="l" t="t" r="r" b="b"/>
              <a:pathLst>
                <a:path w="1204595" h="1275079">
                  <a:moveTo>
                    <a:pt x="0" y="1170051"/>
                  </a:moveTo>
                  <a:lnTo>
                    <a:pt x="1091692" y="0"/>
                  </a:lnTo>
                  <a:lnTo>
                    <a:pt x="1204340" y="105029"/>
                  </a:lnTo>
                  <a:lnTo>
                    <a:pt x="112649" y="1275080"/>
                  </a:lnTo>
                  <a:lnTo>
                    <a:pt x="0" y="117005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04921" y="2391918"/>
              <a:ext cx="2853055" cy="157480"/>
            </a:xfrm>
            <a:custGeom>
              <a:avLst/>
              <a:gdLst/>
              <a:ahLst/>
              <a:cxnLst/>
              <a:rect l="l" t="t" r="r" b="b"/>
              <a:pathLst>
                <a:path w="2853054" h="157480">
                  <a:moveTo>
                    <a:pt x="2852928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2852928" y="156972"/>
                  </a:lnTo>
                  <a:lnTo>
                    <a:pt x="2852928" y="0"/>
                  </a:lnTo>
                  <a:close/>
                </a:path>
              </a:pathLst>
            </a:custGeom>
            <a:solidFill>
              <a:srgbClr val="B8F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4921" y="2391918"/>
              <a:ext cx="2853055" cy="157480"/>
            </a:xfrm>
            <a:custGeom>
              <a:avLst/>
              <a:gdLst/>
              <a:ahLst/>
              <a:cxnLst/>
              <a:rect l="l" t="t" r="r" b="b"/>
              <a:pathLst>
                <a:path w="2853054" h="157480">
                  <a:moveTo>
                    <a:pt x="0" y="156972"/>
                  </a:moveTo>
                  <a:lnTo>
                    <a:pt x="2852928" y="156972"/>
                  </a:lnTo>
                  <a:lnTo>
                    <a:pt x="2852928" y="0"/>
                  </a:lnTo>
                  <a:lnTo>
                    <a:pt x="0" y="0"/>
                  </a:lnTo>
                  <a:lnTo>
                    <a:pt x="0" y="156972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66239" y="3458845"/>
              <a:ext cx="1369695" cy="1079500"/>
            </a:xfrm>
            <a:custGeom>
              <a:avLst/>
              <a:gdLst/>
              <a:ahLst/>
              <a:cxnLst/>
              <a:rect l="l" t="t" r="r" b="b"/>
              <a:pathLst>
                <a:path w="1369695" h="1079500">
                  <a:moveTo>
                    <a:pt x="89535" y="0"/>
                  </a:moveTo>
                  <a:lnTo>
                    <a:pt x="0" y="119379"/>
                  </a:lnTo>
                  <a:lnTo>
                    <a:pt x="1280287" y="1079372"/>
                  </a:lnTo>
                  <a:lnTo>
                    <a:pt x="1369695" y="959992"/>
                  </a:lnTo>
                  <a:lnTo>
                    <a:pt x="89535" y="0"/>
                  </a:lnTo>
                  <a:close/>
                </a:path>
              </a:pathLst>
            </a:custGeom>
            <a:solidFill>
              <a:srgbClr val="B8F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66239" y="3458845"/>
              <a:ext cx="1369695" cy="1079500"/>
            </a:xfrm>
            <a:custGeom>
              <a:avLst/>
              <a:gdLst/>
              <a:ahLst/>
              <a:cxnLst/>
              <a:rect l="l" t="t" r="r" b="b"/>
              <a:pathLst>
                <a:path w="1369695" h="1079500">
                  <a:moveTo>
                    <a:pt x="89535" y="0"/>
                  </a:moveTo>
                  <a:lnTo>
                    <a:pt x="1369695" y="959992"/>
                  </a:lnTo>
                  <a:lnTo>
                    <a:pt x="1280287" y="1079372"/>
                  </a:lnTo>
                  <a:lnTo>
                    <a:pt x="0" y="119379"/>
                  </a:lnTo>
                  <a:lnTo>
                    <a:pt x="89535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91809" y="2411603"/>
              <a:ext cx="797560" cy="694690"/>
            </a:xfrm>
            <a:custGeom>
              <a:avLst/>
              <a:gdLst/>
              <a:ahLst/>
              <a:cxnLst/>
              <a:rect l="l" t="t" r="r" b="b"/>
              <a:pathLst>
                <a:path w="797560" h="694689">
                  <a:moveTo>
                    <a:pt x="77342" y="0"/>
                  </a:moveTo>
                  <a:lnTo>
                    <a:pt x="0" y="92583"/>
                  </a:lnTo>
                  <a:lnTo>
                    <a:pt x="719963" y="694182"/>
                  </a:lnTo>
                  <a:lnTo>
                    <a:pt x="797305" y="601599"/>
                  </a:lnTo>
                  <a:lnTo>
                    <a:pt x="77342" y="0"/>
                  </a:lnTo>
                  <a:close/>
                </a:path>
              </a:pathLst>
            </a:custGeom>
            <a:solidFill>
              <a:srgbClr val="B8F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91809" y="2411603"/>
              <a:ext cx="797560" cy="694690"/>
            </a:xfrm>
            <a:custGeom>
              <a:avLst/>
              <a:gdLst/>
              <a:ahLst/>
              <a:cxnLst/>
              <a:rect l="l" t="t" r="r" b="b"/>
              <a:pathLst>
                <a:path w="797560" h="694689">
                  <a:moveTo>
                    <a:pt x="77342" y="0"/>
                  </a:moveTo>
                  <a:lnTo>
                    <a:pt x="797305" y="601599"/>
                  </a:lnTo>
                  <a:lnTo>
                    <a:pt x="719963" y="694182"/>
                  </a:lnTo>
                  <a:lnTo>
                    <a:pt x="0" y="92583"/>
                  </a:lnTo>
                  <a:lnTo>
                    <a:pt x="77342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95599" y="4314444"/>
              <a:ext cx="6040755" cy="312420"/>
            </a:xfrm>
            <a:custGeom>
              <a:avLst/>
              <a:gdLst/>
              <a:ahLst/>
              <a:cxnLst/>
              <a:rect l="l" t="t" r="r" b="b"/>
              <a:pathLst>
                <a:path w="6040755" h="312420">
                  <a:moveTo>
                    <a:pt x="5884164" y="0"/>
                  </a:moveTo>
                  <a:lnTo>
                    <a:pt x="5884164" y="78104"/>
                  </a:lnTo>
                  <a:lnTo>
                    <a:pt x="0" y="78104"/>
                  </a:lnTo>
                  <a:lnTo>
                    <a:pt x="0" y="234314"/>
                  </a:lnTo>
                  <a:lnTo>
                    <a:pt x="5884164" y="234314"/>
                  </a:lnTo>
                  <a:lnTo>
                    <a:pt x="5884164" y="312419"/>
                  </a:lnTo>
                  <a:lnTo>
                    <a:pt x="6040374" y="156209"/>
                  </a:lnTo>
                  <a:lnTo>
                    <a:pt x="5884164" y="0"/>
                  </a:lnTo>
                  <a:close/>
                </a:path>
              </a:pathLst>
            </a:custGeom>
            <a:solidFill>
              <a:srgbClr val="B8F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95599" y="4314444"/>
              <a:ext cx="6040755" cy="312420"/>
            </a:xfrm>
            <a:custGeom>
              <a:avLst/>
              <a:gdLst/>
              <a:ahLst/>
              <a:cxnLst/>
              <a:rect l="l" t="t" r="r" b="b"/>
              <a:pathLst>
                <a:path w="6040755" h="312420">
                  <a:moveTo>
                    <a:pt x="0" y="78104"/>
                  </a:moveTo>
                  <a:lnTo>
                    <a:pt x="5884164" y="78104"/>
                  </a:lnTo>
                  <a:lnTo>
                    <a:pt x="5884164" y="0"/>
                  </a:lnTo>
                  <a:lnTo>
                    <a:pt x="6040374" y="156209"/>
                  </a:lnTo>
                  <a:lnTo>
                    <a:pt x="5884164" y="312419"/>
                  </a:lnTo>
                  <a:lnTo>
                    <a:pt x="5884164" y="234314"/>
                  </a:lnTo>
                  <a:lnTo>
                    <a:pt x="0" y="234314"/>
                  </a:lnTo>
                  <a:lnTo>
                    <a:pt x="0" y="78104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09921" y="3458718"/>
              <a:ext cx="948055" cy="119380"/>
            </a:xfrm>
            <a:custGeom>
              <a:avLst/>
              <a:gdLst/>
              <a:ahLst/>
              <a:cxnLst/>
              <a:rect l="l" t="t" r="r" b="b"/>
              <a:pathLst>
                <a:path w="948054" h="119379">
                  <a:moveTo>
                    <a:pt x="947927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947927" y="118872"/>
                  </a:lnTo>
                  <a:lnTo>
                    <a:pt x="947927" y="0"/>
                  </a:lnTo>
                  <a:close/>
                </a:path>
              </a:pathLst>
            </a:custGeom>
            <a:solidFill>
              <a:srgbClr val="B8F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09921" y="3458718"/>
              <a:ext cx="948055" cy="119380"/>
            </a:xfrm>
            <a:custGeom>
              <a:avLst/>
              <a:gdLst/>
              <a:ahLst/>
              <a:cxnLst/>
              <a:rect l="l" t="t" r="r" b="b"/>
              <a:pathLst>
                <a:path w="948054" h="119379">
                  <a:moveTo>
                    <a:pt x="0" y="118872"/>
                  </a:moveTo>
                  <a:lnTo>
                    <a:pt x="947927" y="118872"/>
                  </a:lnTo>
                  <a:lnTo>
                    <a:pt x="947927" y="0"/>
                  </a:lnTo>
                  <a:lnTo>
                    <a:pt x="0" y="0"/>
                  </a:lnTo>
                  <a:lnTo>
                    <a:pt x="0" y="118872"/>
                  </a:lnTo>
                  <a:close/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58341" y="3104388"/>
            <a:ext cx="5473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area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0768" y="4863846"/>
            <a:ext cx="716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1970</a:t>
            </a:r>
            <a:r>
              <a:rPr sz="1800" b="1" spc="-70" dirty="0">
                <a:solidFill>
                  <a:srgbClr val="001F5F"/>
                </a:solidFill>
                <a:latin typeface="Arial"/>
                <a:cs typeface="Arial"/>
              </a:rPr>
              <a:t>’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19120" y="4018788"/>
            <a:ext cx="7721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po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w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46320" y="2799588"/>
            <a:ext cx="828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spee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d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/  power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36570" y="4857496"/>
            <a:ext cx="716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1980</a:t>
            </a:r>
            <a:r>
              <a:rPr sz="1800" b="1" spc="-70" dirty="0">
                <a:solidFill>
                  <a:srgbClr val="001F5F"/>
                </a:solidFill>
                <a:latin typeface="Arial"/>
                <a:cs typeface="Arial"/>
              </a:rPr>
              <a:t>’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65294" y="4857496"/>
            <a:ext cx="716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1990</a:t>
            </a:r>
            <a:r>
              <a:rPr sz="1800" b="1" spc="-70" dirty="0">
                <a:solidFill>
                  <a:srgbClr val="001F5F"/>
                </a:solidFill>
                <a:latin typeface="Arial"/>
                <a:cs typeface="Arial"/>
              </a:rPr>
              <a:t>’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16471" y="4857496"/>
            <a:ext cx="716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2000</a:t>
            </a:r>
            <a:r>
              <a:rPr sz="1800" b="1" spc="-70" dirty="0">
                <a:solidFill>
                  <a:srgbClr val="001F5F"/>
                </a:solidFill>
                <a:latin typeface="Arial"/>
                <a:cs typeface="Arial"/>
              </a:rPr>
              <a:t>’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66854" y="2910839"/>
            <a:ext cx="3383915" cy="692785"/>
            <a:chOff x="5566854" y="2910839"/>
            <a:chExt cx="3383915" cy="692785"/>
          </a:xfrm>
        </p:grpSpPr>
        <p:sp>
          <p:nvSpPr>
            <p:cNvPr id="30" name="object 30"/>
            <p:cNvSpPr/>
            <p:nvPr/>
          </p:nvSpPr>
          <p:spPr>
            <a:xfrm>
              <a:off x="5581141" y="3001644"/>
              <a:ext cx="871219" cy="587375"/>
            </a:xfrm>
            <a:custGeom>
              <a:avLst/>
              <a:gdLst/>
              <a:ahLst/>
              <a:cxnLst/>
              <a:rect l="l" t="t" r="r" b="b"/>
              <a:pathLst>
                <a:path w="871220" h="587375">
                  <a:moveTo>
                    <a:pt x="799211" y="0"/>
                  </a:moveTo>
                  <a:lnTo>
                    <a:pt x="0" y="463550"/>
                  </a:lnTo>
                  <a:lnTo>
                    <a:pt x="71755" y="587120"/>
                  </a:lnTo>
                  <a:lnTo>
                    <a:pt x="870966" y="123570"/>
                  </a:lnTo>
                  <a:lnTo>
                    <a:pt x="799211" y="0"/>
                  </a:lnTo>
                  <a:close/>
                </a:path>
              </a:pathLst>
            </a:custGeom>
            <a:solidFill>
              <a:srgbClr val="B8F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81141" y="3001644"/>
              <a:ext cx="871219" cy="587375"/>
            </a:xfrm>
            <a:custGeom>
              <a:avLst/>
              <a:gdLst/>
              <a:ahLst/>
              <a:cxnLst/>
              <a:rect l="l" t="t" r="r" b="b"/>
              <a:pathLst>
                <a:path w="871220" h="587375">
                  <a:moveTo>
                    <a:pt x="0" y="463550"/>
                  </a:moveTo>
                  <a:lnTo>
                    <a:pt x="799211" y="0"/>
                  </a:lnTo>
                  <a:lnTo>
                    <a:pt x="870966" y="123570"/>
                  </a:lnTo>
                  <a:lnTo>
                    <a:pt x="71755" y="587120"/>
                  </a:lnTo>
                  <a:lnTo>
                    <a:pt x="0" y="46355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10121" y="2925317"/>
              <a:ext cx="2626360" cy="297180"/>
            </a:xfrm>
            <a:custGeom>
              <a:avLst/>
              <a:gdLst/>
              <a:ahLst/>
              <a:cxnLst/>
              <a:rect l="l" t="t" r="r" b="b"/>
              <a:pathLst>
                <a:path w="2626359" h="297180">
                  <a:moveTo>
                    <a:pt x="2477261" y="0"/>
                  </a:moveTo>
                  <a:lnTo>
                    <a:pt x="2477261" y="74295"/>
                  </a:lnTo>
                  <a:lnTo>
                    <a:pt x="0" y="74295"/>
                  </a:lnTo>
                  <a:lnTo>
                    <a:pt x="0" y="222885"/>
                  </a:lnTo>
                  <a:lnTo>
                    <a:pt x="2477261" y="222885"/>
                  </a:lnTo>
                  <a:lnTo>
                    <a:pt x="2477261" y="297180"/>
                  </a:lnTo>
                  <a:lnTo>
                    <a:pt x="2625852" y="148590"/>
                  </a:lnTo>
                  <a:lnTo>
                    <a:pt x="2477261" y="0"/>
                  </a:lnTo>
                  <a:close/>
                </a:path>
              </a:pathLst>
            </a:custGeom>
            <a:solidFill>
              <a:srgbClr val="B8F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10121" y="2925317"/>
              <a:ext cx="2626360" cy="297180"/>
            </a:xfrm>
            <a:custGeom>
              <a:avLst/>
              <a:gdLst/>
              <a:ahLst/>
              <a:cxnLst/>
              <a:rect l="l" t="t" r="r" b="b"/>
              <a:pathLst>
                <a:path w="2626359" h="297180">
                  <a:moveTo>
                    <a:pt x="0" y="74295"/>
                  </a:moveTo>
                  <a:lnTo>
                    <a:pt x="2477261" y="74295"/>
                  </a:lnTo>
                  <a:lnTo>
                    <a:pt x="2477261" y="0"/>
                  </a:lnTo>
                  <a:lnTo>
                    <a:pt x="2625852" y="148590"/>
                  </a:lnTo>
                  <a:lnTo>
                    <a:pt x="2477261" y="297180"/>
                  </a:lnTo>
                  <a:lnTo>
                    <a:pt x="2477261" y="222885"/>
                  </a:lnTo>
                  <a:lnTo>
                    <a:pt x="0" y="222885"/>
                  </a:lnTo>
                  <a:lnTo>
                    <a:pt x="0" y="74295"/>
                  </a:lnTo>
                  <a:close/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484370" y="4018788"/>
            <a:ext cx="43364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low</a:t>
            </a:r>
            <a:r>
              <a:rPr sz="20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power ultra-low</a:t>
            </a:r>
            <a:r>
              <a:rPr sz="20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power variation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body" idx="4294967295"/>
          </p:nvPr>
        </p:nvSpPr>
        <p:spPr>
          <a:xfrm>
            <a:off x="564641" y="1452626"/>
            <a:ext cx="8378825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Speed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dirty="0"/>
              <a:t>Power</a:t>
            </a:r>
            <a:r>
              <a:rPr spc="-30" dirty="0"/>
              <a:t> </a:t>
            </a:r>
            <a:r>
              <a:rPr dirty="0"/>
              <a:t>CANNOT</a:t>
            </a:r>
            <a:r>
              <a:rPr spc="-15" dirty="0"/>
              <a:t> </a:t>
            </a:r>
            <a:r>
              <a:rPr spc="-5" dirty="0"/>
              <a:t>be</a:t>
            </a:r>
            <a:r>
              <a:rPr spc="-15" dirty="0"/>
              <a:t> </a:t>
            </a:r>
            <a:r>
              <a:rPr spc="-5" dirty="0"/>
              <a:t>optimized</a:t>
            </a:r>
            <a:r>
              <a:rPr spc="-10" dirty="0"/>
              <a:t> </a:t>
            </a:r>
            <a:r>
              <a:rPr spc="-5" dirty="0"/>
              <a:t>simultaneously!</a:t>
            </a:r>
          </a:p>
          <a:p>
            <a:pPr marL="2239645">
              <a:lnSpc>
                <a:spcPct val="100000"/>
              </a:lnSpc>
              <a:spcBef>
                <a:spcPts val="1570"/>
              </a:spcBef>
              <a:tabLst>
                <a:tab pos="4362450" algn="l"/>
              </a:tabLst>
            </a:pPr>
            <a:r>
              <a:rPr sz="2000" spc="-5" dirty="0">
                <a:solidFill>
                  <a:srgbClr val="001F5F"/>
                </a:solidFill>
                <a:latin typeface="Arial"/>
                <a:cs typeface="Arial"/>
              </a:rPr>
              <a:t>speed/area	speed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950"/>
              </a:spcBef>
            </a:pPr>
            <a:r>
              <a:rPr sz="2000" spc="-5" dirty="0">
                <a:solidFill>
                  <a:srgbClr val="001F5F"/>
                </a:solidFill>
                <a:latin typeface="Arial"/>
                <a:cs typeface="Arial"/>
              </a:rPr>
              <a:t>speed/power variation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42071" y="4857496"/>
            <a:ext cx="716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2010</a:t>
            </a:r>
            <a:r>
              <a:rPr sz="1800" b="1" spc="-70" dirty="0">
                <a:solidFill>
                  <a:srgbClr val="001F5F"/>
                </a:solidFill>
                <a:latin typeface="Arial"/>
                <a:cs typeface="Arial"/>
              </a:rPr>
              <a:t>’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3855" y="1955292"/>
            <a:ext cx="2168306" cy="189433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5607" y="3950208"/>
            <a:ext cx="2209800" cy="14729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43248" y="346979"/>
            <a:ext cx="61506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Future</a:t>
            </a:r>
            <a:r>
              <a:rPr sz="3200" spc="-20" dirty="0"/>
              <a:t> </a:t>
            </a:r>
            <a:r>
              <a:rPr sz="3200" spc="-35" dirty="0"/>
              <a:t>Trend:</a:t>
            </a:r>
            <a:r>
              <a:rPr sz="3200" spc="-20" dirty="0"/>
              <a:t> </a:t>
            </a:r>
            <a:r>
              <a:rPr sz="3200" spc="-5" dirty="0"/>
              <a:t>3D</a:t>
            </a:r>
            <a:r>
              <a:rPr sz="3200" dirty="0"/>
              <a:t> </a:t>
            </a:r>
            <a:r>
              <a:rPr sz="3200" spc="-5" dirty="0"/>
              <a:t>IC</a:t>
            </a:r>
            <a:r>
              <a:rPr sz="3200" dirty="0"/>
              <a:t> </a:t>
            </a:r>
            <a:r>
              <a:rPr sz="3200" spc="-30" dirty="0"/>
              <a:t>Technology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510919" y="1610105"/>
            <a:ext cx="6492875" cy="2993390"/>
            <a:chOff x="1510919" y="1610105"/>
            <a:chExt cx="6492875" cy="2993390"/>
          </a:xfrm>
        </p:grpSpPr>
        <p:sp>
          <p:nvSpPr>
            <p:cNvPr id="4" name="object 4"/>
            <p:cNvSpPr/>
            <p:nvPr/>
          </p:nvSpPr>
          <p:spPr>
            <a:xfrm>
              <a:off x="4464050" y="3978909"/>
              <a:ext cx="485140" cy="325755"/>
            </a:xfrm>
            <a:custGeom>
              <a:avLst/>
              <a:gdLst/>
              <a:ahLst/>
              <a:cxnLst/>
              <a:rect l="l" t="t" r="r" b="b"/>
              <a:pathLst>
                <a:path w="485139" h="325754">
                  <a:moveTo>
                    <a:pt x="478790" y="45085"/>
                  </a:moveTo>
                  <a:lnTo>
                    <a:pt x="421005" y="45085"/>
                  </a:lnTo>
                  <a:lnTo>
                    <a:pt x="408254" y="45085"/>
                  </a:lnTo>
                  <a:lnTo>
                    <a:pt x="406400" y="75946"/>
                  </a:lnTo>
                  <a:lnTo>
                    <a:pt x="478790" y="45085"/>
                  </a:lnTo>
                  <a:close/>
                </a:path>
                <a:path w="485139" h="325754">
                  <a:moveTo>
                    <a:pt x="484759" y="42545"/>
                  </a:moveTo>
                  <a:lnTo>
                    <a:pt x="410972" y="0"/>
                  </a:lnTo>
                  <a:lnTo>
                    <a:pt x="409067" y="31623"/>
                  </a:lnTo>
                  <a:lnTo>
                    <a:pt x="3556" y="7239"/>
                  </a:lnTo>
                  <a:lnTo>
                    <a:pt x="2794" y="19939"/>
                  </a:lnTo>
                  <a:lnTo>
                    <a:pt x="4622" y="20053"/>
                  </a:lnTo>
                  <a:lnTo>
                    <a:pt x="1397" y="31115"/>
                  </a:lnTo>
                  <a:lnTo>
                    <a:pt x="5753" y="32435"/>
                  </a:lnTo>
                  <a:lnTo>
                    <a:pt x="508" y="43688"/>
                  </a:lnTo>
                  <a:lnTo>
                    <a:pt x="413042" y="236931"/>
                  </a:lnTo>
                  <a:lnTo>
                    <a:pt x="399542" y="265684"/>
                  </a:lnTo>
                  <a:lnTo>
                    <a:pt x="431241" y="264883"/>
                  </a:lnTo>
                  <a:lnTo>
                    <a:pt x="421449" y="282295"/>
                  </a:lnTo>
                  <a:lnTo>
                    <a:pt x="6350" y="48387"/>
                  </a:lnTo>
                  <a:lnTo>
                    <a:pt x="0" y="59563"/>
                  </a:lnTo>
                  <a:lnTo>
                    <a:pt x="415239" y="293357"/>
                  </a:lnTo>
                  <a:lnTo>
                    <a:pt x="399669" y="321056"/>
                  </a:lnTo>
                  <a:lnTo>
                    <a:pt x="484759" y="325247"/>
                  </a:lnTo>
                  <a:lnTo>
                    <a:pt x="467398" y="299593"/>
                  </a:lnTo>
                  <a:lnTo>
                    <a:pt x="443712" y="264566"/>
                  </a:lnTo>
                  <a:lnTo>
                    <a:pt x="484759" y="263525"/>
                  </a:lnTo>
                  <a:lnTo>
                    <a:pt x="467982" y="242316"/>
                  </a:lnTo>
                  <a:lnTo>
                    <a:pt x="431927" y="196723"/>
                  </a:lnTo>
                  <a:lnTo>
                    <a:pt x="418401" y="225513"/>
                  </a:lnTo>
                  <a:lnTo>
                    <a:pt x="6985" y="32804"/>
                  </a:lnTo>
                  <a:lnTo>
                    <a:pt x="409968" y="153949"/>
                  </a:lnTo>
                  <a:lnTo>
                    <a:pt x="400812" y="184404"/>
                  </a:lnTo>
                  <a:lnTo>
                    <a:pt x="484759" y="169799"/>
                  </a:lnTo>
                  <a:lnTo>
                    <a:pt x="471817" y="157607"/>
                  </a:lnTo>
                  <a:lnTo>
                    <a:pt x="422783" y="111379"/>
                  </a:lnTo>
                  <a:lnTo>
                    <a:pt x="413639" y="141757"/>
                  </a:lnTo>
                  <a:lnTo>
                    <a:pt x="9715" y="20358"/>
                  </a:lnTo>
                  <a:lnTo>
                    <a:pt x="408292" y="44323"/>
                  </a:lnTo>
                  <a:lnTo>
                    <a:pt x="421043" y="44323"/>
                  </a:lnTo>
                  <a:lnTo>
                    <a:pt x="480580" y="44323"/>
                  </a:lnTo>
                  <a:lnTo>
                    <a:pt x="484759" y="425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6141" y="1610105"/>
              <a:ext cx="1772412" cy="29931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0111" y="3755123"/>
              <a:ext cx="1773174" cy="8382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0111" y="3311639"/>
              <a:ext cx="1773174" cy="1123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0111" y="3272777"/>
              <a:ext cx="1773174" cy="6873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0111" y="2877311"/>
              <a:ext cx="1773174" cy="10431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0111" y="2837675"/>
              <a:ext cx="1773174" cy="6880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0111" y="2442209"/>
              <a:ext cx="1773174" cy="1043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0111" y="2402573"/>
              <a:ext cx="1773174" cy="6873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0111" y="2005571"/>
              <a:ext cx="1773174" cy="10447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0111" y="2005571"/>
              <a:ext cx="1773174" cy="6880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0111" y="1610867"/>
              <a:ext cx="1773174" cy="104317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15999" y="3162680"/>
              <a:ext cx="550545" cy="419100"/>
            </a:xfrm>
            <a:custGeom>
              <a:avLst/>
              <a:gdLst/>
              <a:ahLst/>
              <a:cxnLst/>
              <a:rect l="l" t="t" r="r" b="b"/>
              <a:pathLst>
                <a:path w="550544" h="419100">
                  <a:moveTo>
                    <a:pt x="412623" y="0"/>
                  </a:moveTo>
                  <a:lnTo>
                    <a:pt x="137540" y="0"/>
                  </a:lnTo>
                  <a:lnTo>
                    <a:pt x="137540" y="209550"/>
                  </a:lnTo>
                  <a:lnTo>
                    <a:pt x="0" y="209550"/>
                  </a:lnTo>
                  <a:lnTo>
                    <a:pt x="275081" y="419100"/>
                  </a:lnTo>
                  <a:lnTo>
                    <a:pt x="550163" y="209550"/>
                  </a:lnTo>
                  <a:lnTo>
                    <a:pt x="412623" y="209550"/>
                  </a:lnTo>
                  <a:lnTo>
                    <a:pt x="4126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15999" y="3162680"/>
              <a:ext cx="550545" cy="419100"/>
            </a:xfrm>
            <a:custGeom>
              <a:avLst/>
              <a:gdLst/>
              <a:ahLst/>
              <a:cxnLst/>
              <a:rect l="l" t="t" r="r" b="b"/>
              <a:pathLst>
                <a:path w="550544" h="419100">
                  <a:moveTo>
                    <a:pt x="412623" y="0"/>
                  </a:moveTo>
                  <a:lnTo>
                    <a:pt x="412623" y="209550"/>
                  </a:lnTo>
                  <a:lnTo>
                    <a:pt x="550163" y="209550"/>
                  </a:lnTo>
                  <a:lnTo>
                    <a:pt x="275081" y="419100"/>
                  </a:lnTo>
                  <a:lnTo>
                    <a:pt x="0" y="209550"/>
                  </a:lnTo>
                  <a:lnTo>
                    <a:pt x="137540" y="209550"/>
                  </a:lnTo>
                  <a:lnTo>
                    <a:pt x="137540" y="0"/>
                  </a:lnTo>
                  <a:lnTo>
                    <a:pt x="412623" y="0"/>
                  </a:lnTo>
                  <a:close/>
                </a:path>
              </a:pathLst>
            </a:custGeom>
            <a:ln w="990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25514" y="3591052"/>
            <a:ext cx="576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/>
                <a:cs typeface="微软雅黑"/>
              </a:rPr>
              <a:t>Layer</a:t>
            </a:r>
            <a:r>
              <a:rPr sz="1200" b="1" spc="-7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200" b="1" dirty="0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5514" y="3125470"/>
            <a:ext cx="576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/>
                <a:cs typeface="微软雅黑"/>
              </a:rPr>
              <a:t>Layer</a:t>
            </a:r>
            <a:r>
              <a:rPr sz="1200" b="1" spc="-7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200" b="1" dirty="0">
                <a:solidFill>
                  <a:srgbClr val="FFFFFF"/>
                </a:solidFill>
                <a:latin typeface="微软雅黑"/>
                <a:cs typeface="微软雅黑"/>
              </a:rPr>
              <a:t>3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25514" y="2328671"/>
            <a:ext cx="576580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微软雅黑"/>
                <a:cs typeface="微软雅黑"/>
              </a:rPr>
              <a:t>La</a:t>
            </a:r>
            <a:r>
              <a:rPr sz="1200" b="1" spc="-15" dirty="0">
                <a:solidFill>
                  <a:srgbClr val="FFFFFF"/>
                </a:solidFill>
                <a:latin typeface="微软雅黑"/>
                <a:cs typeface="微软雅黑"/>
              </a:rPr>
              <a:t>y</a:t>
            </a:r>
            <a:r>
              <a:rPr sz="1200" b="1" spc="-5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200" b="1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1200" b="1" spc="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200" b="1" dirty="0">
                <a:solidFill>
                  <a:srgbClr val="FFFFFF"/>
                </a:solidFill>
                <a:latin typeface="微软雅黑"/>
                <a:cs typeface="微软雅黑"/>
              </a:rPr>
              <a:t>5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微软雅黑"/>
                <a:cs typeface="微软雅黑"/>
              </a:rPr>
              <a:t>La</a:t>
            </a:r>
            <a:r>
              <a:rPr sz="1200" b="1" spc="-15" dirty="0">
                <a:solidFill>
                  <a:srgbClr val="FFFFFF"/>
                </a:solidFill>
                <a:latin typeface="微软雅黑"/>
                <a:cs typeface="微软雅黑"/>
              </a:rPr>
              <a:t>y</a:t>
            </a:r>
            <a:r>
              <a:rPr sz="1200" b="1" spc="-5" dirty="0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sz="1200" b="1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1200" b="1" spc="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200" b="1" dirty="0">
                <a:solidFill>
                  <a:srgbClr val="FFFFFF"/>
                </a:solidFill>
                <a:latin typeface="微软雅黑"/>
                <a:cs typeface="微软雅黑"/>
              </a:rPr>
              <a:t>4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60059" y="4039107"/>
            <a:ext cx="1271905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15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微软雅黑"/>
                <a:cs typeface="微软雅黑"/>
              </a:rPr>
              <a:t>Layer</a:t>
            </a:r>
            <a:r>
              <a:rPr sz="1200" b="1" spc="-4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1200" b="1" dirty="0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  <a:tabLst>
                <a:tab pos="210185" algn="l"/>
              </a:tabLst>
            </a:pPr>
            <a:r>
              <a:rPr sz="1200" u="dash" dirty="0">
                <a:uFill>
                  <a:solidFill>
                    <a:srgbClr val="E7E6E6"/>
                  </a:solidFill>
                </a:uFill>
                <a:latin typeface="微软雅黑"/>
                <a:cs typeface="微软雅黑"/>
              </a:rPr>
              <a:t> 	</a:t>
            </a:r>
            <a:r>
              <a:rPr sz="1200" spc="-5" dirty="0">
                <a:latin typeface="微软雅黑"/>
                <a:cs typeface="微软雅黑"/>
              </a:rPr>
              <a:t>Bulk</a:t>
            </a:r>
            <a:r>
              <a:rPr sz="1200" spc="-65" dirty="0">
                <a:latin typeface="微软雅黑"/>
                <a:cs typeface="微软雅黑"/>
              </a:rPr>
              <a:t> </a:t>
            </a:r>
            <a:r>
              <a:rPr sz="1200" spc="-5" dirty="0">
                <a:latin typeface="微软雅黑"/>
                <a:cs typeface="微软雅黑"/>
              </a:rPr>
              <a:t>Substrate</a:t>
            </a:r>
            <a:endParaRPr sz="1200">
              <a:latin typeface="微软雅黑"/>
              <a:cs typeface="微软雅黑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76725" y="2253869"/>
            <a:ext cx="1964689" cy="2202815"/>
            <a:chOff x="4276725" y="2253869"/>
            <a:chExt cx="1964689" cy="2202815"/>
          </a:xfrm>
        </p:grpSpPr>
        <p:sp>
          <p:nvSpPr>
            <p:cNvPr id="23" name="object 23"/>
            <p:cNvSpPr/>
            <p:nvPr/>
          </p:nvSpPr>
          <p:spPr>
            <a:xfrm>
              <a:off x="4276725" y="4380357"/>
              <a:ext cx="672465" cy="76200"/>
            </a:xfrm>
            <a:custGeom>
              <a:avLst/>
              <a:gdLst/>
              <a:ahLst/>
              <a:cxnLst/>
              <a:rect l="l" t="t" r="r" b="b"/>
              <a:pathLst>
                <a:path w="672464" h="76200">
                  <a:moveTo>
                    <a:pt x="595884" y="0"/>
                  </a:moveTo>
                  <a:lnTo>
                    <a:pt x="595884" y="76200"/>
                  </a:lnTo>
                  <a:lnTo>
                    <a:pt x="659384" y="44450"/>
                  </a:lnTo>
                  <a:lnTo>
                    <a:pt x="608584" y="44450"/>
                  </a:lnTo>
                  <a:lnTo>
                    <a:pt x="608584" y="31750"/>
                  </a:lnTo>
                  <a:lnTo>
                    <a:pt x="659384" y="31750"/>
                  </a:lnTo>
                  <a:lnTo>
                    <a:pt x="595884" y="0"/>
                  </a:lnTo>
                  <a:close/>
                </a:path>
                <a:path w="672464" h="76200">
                  <a:moveTo>
                    <a:pt x="59588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95884" y="44450"/>
                  </a:lnTo>
                  <a:lnTo>
                    <a:pt x="595884" y="31750"/>
                  </a:lnTo>
                  <a:close/>
                </a:path>
                <a:path w="672464" h="76200">
                  <a:moveTo>
                    <a:pt x="659384" y="31750"/>
                  </a:moveTo>
                  <a:lnTo>
                    <a:pt x="608584" y="31750"/>
                  </a:lnTo>
                  <a:lnTo>
                    <a:pt x="608584" y="44450"/>
                  </a:lnTo>
                  <a:lnTo>
                    <a:pt x="659384" y="44450"/>
                  </a:lnTo>
                  <a:lnTo>
                    <a:pt x="672084" y="38100"/>
                  </a:lnTo>
                  <a:lnTo>
                    <a:pt x="659384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71235" y="2258949"/>
              <a:ext cx="165100" cy="2183130"/>
            </a:xfrm>
            <a:custGeom>
              <a:avLst/>
              <a:gdLst/>
              <a:ahLst/>
              <a:cxnLst/>
              <a:rect l="l" t="t" r="r" b="b"/>
              <a:pathLst>
                <a:path w="165100" h="2183129">
                  <a:moveTo>
                    <a:pt x="1524" y="1665732"/>
                  </a:moveTo>
                  <a:lnTo>
                    <a:pt x="163067" y="1665732"/>
                  </a:lnTo>
                </a:path>
                <a:path w="165100" h="2183129">
                  <a:moveTo>
                    <a:pt x="1524" y="1690877"/>
                  </a:moveTo>
                  <a:lnTo>
                    <a:pt x="163067" y="1690877"/>
                  </a:lnTo>
                </a:path>
                <a:path w="165100" h="2183129">
                  <a:moveTo>
                    <a:pt x="0" y="1232915"/>
                  </a:moveTo>
                  <a:lnTo>
                    <a:pt x="164591" y="1232915"/>
                  </a:lnTo>
                </a:path>
                <a:path w="165100" h="2183129">
                  <a:moveTo>
                    <a:pt x="0" y="1261110"/>
                  </a:moveTo>
                  <a:lnTo>
                    <a:pt x="164591" y="1261110"/>
                  </a:lnTo>
                </a:path>
                <a:path w="165100" h="2183129">
                  <a:moveTo>
                    <a:pt x="0" y="808481"/>
                  </a:moveTo>
                  <a:lnTo>
                    <a:pt x="164591" y="808481"/>
                  </a:lnTo>
                </a:path>
                <a:path w="165100" h="2183129">
                  <a:moveTo>
                    <a:pt x="0" y="835151"/>
                  </a:moveTo>
                  <a:lnTo>
                    <a:pt x="164591" y="835151"/>
                  </a:lnTo>
                </a:path>
                <a:path w="165100" h="2183129">
                  <a:moveTo>
                    <a:pt x="0" y="397001"/>
                  </a:moveTo>
                  <a:lnTo>
                    <a:pt x="164591" y="397001"/>
                  </a:lnTo>
                </a:path>
                <a:path w="165100" h="2183129">
                  <a:moveTo>
                    <a:pt x="0" y="423672"/>
                  </a:moveTo>
                  <a:lnTo>
                    <a:pt x="164591" y="423672"/>
                  </a:lnTo>
                </a:path>
                <a:path w="165100" h="2183129">
                  <a:moveTo>
                    <a:pt x="1524" y="2183130"/>
                  </a:moveTo>
                  <a:lnTo>
                    <a:pt x="163067" y="2183130"/>
                  </a:lnTo>
                </a:path>
                <a:path w="165100" h="2183129">
                  <a:moveTo>
                    <a:pt x="1524" y="0"/>
                  </a:moveTo>
                  <a:lnTo>
                    <a:pt x="163067" y="0"/>
                  </a:lnTo>
                </a:path>
              </a:pathLst>
            </a:custGeom>
            <a:ln w="9906">
              <a:solidFill>
                <a:srgbClr val="E7E6E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82896" y="3450082"/>
              <a:ext cx="1155065" cy="405765"/>
            </a:xfrm>
            <a:custGeom>
              <a:avLst/>
              <a:gdLst/>
              <a:ahLst/>
              <a:cxnLst/>
              <a:rect l="l" t="t" r="r" b="b"/>
              <a:pathLst>
                <a:path w="1155064" h="405764">
                  <a:moveTo>
                    <a:pt x="1080705" y="375564"/>
                  </a:moveTo>
                  <a:lnTo>
                    <a:pt x="1070610" y="405637"/>
                  </a:lnTo>
                  <a:lnTo>
                    <a:pt x="1154938" y="393826"/>
                  </a:lnTo>
                  <a:lnTo>
                    <a:pt x="1140803" y="379602"/>
                  </a:lnTo>
                  <a:lnTo>
                    <a:pt x="1092707" y="379602"/>
                  </a:lnTo>
                  <a:lnTo>
                    <a:pt x="1080705" y="375564"/>
                  </a:lnTo>
                  <a:close/>
                </a:path>
                <a:path w="1155064" h="405764">
                  <a:moveTo>
                    <a:pt x="1084755" y="363496"/>
                  </a:moveTo>
                  <a:lnTo>
                    <a:pt x="1080705" y="375564"/>
                  </a:lnTo>
                  <a:lnTo>
                    <a:pt x="1092707" y="379602"/>
                  </a:lnTo>
                  <a:lnTo>
                    <a:pt x="1096772" y="367537"/>
                  </a:lnTo>
                  <a:lnTo>
                    <a:pt x="1084755" y="363496"/>
                  </a:lnTo>
                  <a:close/>
                </a:path>
                <a:path w="1155064" h="405764">
                  <a:moveTo>
                    <a:pt x="1094866" y="333374"/>
                  </a:moveTo>
                  <a:lnTo>
                    <a:pt x="1084755" y="363496"/>
                  </a:lnTo>
                  <a:lnTo>
                    <a:pt x="1096772" y="367537"/>
                  </a:lnTo>
                  <a:lnTo>
                    <a:pt x="1092707" y="379602"/>
                  </a:lnTo>
                  <a:lnTo>
                    <a:pt x="1140803" y="379602"/>
                  </a:lnTo>
                  <a:lnTo>
                    <a:pt x="1094866" y="333374"/>
                  </a:lnTo>
                  <a:close/>
                </a:path>
                <a:path w="1155064" h="405764">
                  <a:moveTo>
                    <a:pt x="4063" y="0"/>
                  </a:moveTo>
                  <a:lnTo>
                    <a:pt x="0" y="11937"/>
                  </a:lnTo>
                  <a:lnTo>
                    <a:pt x="1080705" y="375564"/>
                  </a:lnTo>
                  <a:lnTo>
                    <a:pt x="1084755" y="363496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444494" y="3178302"/>
            <a:ext cx="986155" cy="137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微软雅黑"/>
                <a:cs typeface="微软雅黑"/>
              </a:rPr>
              <a:t>Interlayer</a:t>
            </a:r>
            <a:r>
              <a:rPr sz="1200" spc="-75" dirty="0">
                <a:latin typeface="微软雅黑"/>
                <a:cs typeface="微软雅黑"/>
              </a:rPr>
              <a:t> </a:t>
            </a:r>
            <a:r>
              <a:rPr sz="1200" spc="-5" dirty="0">
                <a:latin typeface="微软雅黑"/>
                <a:cs typeface="微软雅黑"/>
              </a:rPr>
              <a:t>Via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微软雅黑"/>
                <a:cs typeface="微软雅黑"/>
              </a:rPr>
              <a:t>(TSVs)</a:t>
            </a:r>
            <a:endParaRPr sz="1200">
              <a:latin typeface="微软雅黑"/>
              <a:cs typeface="微软雅黑"/>
            </a:endParaRPr>
          </a:p>
          <a:p>
            <a:pPr marL="104139" marR="38100">
              <a:lnSpc>
                <a:spcPct val="100000"/>
              </a:lnSpc>
              <a:spcBef>
                <a:spcPts val="1180"/>
              </a:spcBef>
            </a:pPr>
            <a:r>
              <a:rPr sz="1200" spc="-5" dirty="0">
                <a:latin typeface="微软雅黑"/>
                <a:cs typeface="微软雅黑"/>
              </a:rPr>
              <a:t>Metal</a:t>
            </a:r>
            <a:r>
              <a:rPr sz="1200" spc="-75" dirty="0">
                <a:latin typeface="微软雅黑"/>
                <a:cs typeface="微软雅黑"/>
              </a:rPr>
              <a:t> </a:t>
            </a:r>
            <a:r>
              <a:rPr sz="1200" spc="-10" dirty="0">
                <a:latin typeface="微软雅黑"/>
                <a:cs typeface="微软雅黑"/>
              </a:rPr>
              <a:t>wires </a:t>
            </a:r>
            <a:r>
              <a:rPr sz="1200" spc="-340" dirty="0">
                <a:latin typeface="微软雅黑"/>
                <a:cs typeface="微软雅黑"/>
              </a:rPr>
              <a:t> </a:t>
            </a:r>
            <a:r>
              <a:rPr sz="1200" spc="-15" dirty="0">
                <a:latin typeface="微软雅黑"/>
                <a:cs typeface="微软雅黑"/>
              </a:rPr>
              <a:t>of</a:t>
            </a:r>
            <a:r>
              <a:rPr sz="1200" spc="-30" dirty="0">
                <a:latin typeface="微软雅黑"/>
                <a:cs typeface="微软雅黑"/>
              </a:rPr>
              <a:t> </a:t>
            </a:r>
            <a:r>
              <a:rPr sz="1200" spc="-5" dirty="0">
                <a:latin typeface="微软雅黑"/>
                <a:cs typeface="微软雅黑"/>
              </a:rPr>
              <a:t>layer</a:t>
            </a:r>
            <a:r>
              <a:rPr sz="1200" spc="-20" dirty="0">
                <a:latin typeface="微软雅黑"/>
                <a:cs typeface="微软雅黑"/>
              </a:rPr>
              <a:t> </a:t>
            </a:r>
            <a:r>
              <a:rPr sz="1200" dirty="0">
                <a:latin typeface="微软雅黑"/>
                <a:cs typeface="微软雅黑"/>
              </a:rPr>
              <a:t>1</a:t>
            </a:r>
            <a:endParaRPr sz="1200">
              <a:latin typeface="微软雅黑"/>
              <a:cs typeface="微软雅黑"/>
            </a:endParaRPr>
          </a:p>
          <a:p>
            <a:pPr marL="118745" marR="138430">
              <a:lnSpc>
                <a:spcPct val="100000"/>
              </a:lnSpc>
              <a:spcBef>
                <a:spcPts val="800"/>
              </a:spcBef>
            </a:pPr>
            <a:r>
              <a:rPr sz="1200" dirty="0">
                <a:latin typeface="微软雅黑"/>
                <a:cs typeface="微软雅黑"/>
              </a:rPr>
              <a:t>D</a:t>
            </a:r>
            <a:r>
              <a:rPr sz="1200" spc="-5" dirty="0">
                <a:latin typeface="微软雅黑"/>
                <a:cs typeface="微软雅黑"/>
              </a:rPr>
              <a:t>e</a:t>
            </a:r>
            <a:r>
              <a:rPr sz="1200" dirty="0">
                <a:latin typeface="微软雅黑"/>
                <a:cs typeface="微软雅黑"/>
              </a:rPr>
              <a:t>vice</a:t>
            </a:r>
            <a:r>
              <a:rPr sz="1200" spc="-15" dirty="0">
                <a:latin typeface="微软雅黑"/>
                <a:cs typeface="微软雅黑"/>
              </a:rPr>
              <a:t> </a:t>
            </a:r>
            <a:r>
              <a:rPr sz="1200" dirty="0">
                <a:latin typeface="微软雅黑"/>
                <a:cs typeface="微软雅黑"/>
              </a:rPr>
              <a:t>on  </a:t>
            </a:r>
            <a:r>
              <a:rPr sz="1200" spc="-5" dirty="0">
                <a:latin typeface="微软雅黑"/>
                <a:cs typeface="微软雅黑"/>
              </a:rPr>
              <a:t>layer</a:t>
            </a:r>
            <a:r>
              <a:rPr sz="1200" spc="-20" dirty="0">
                <a:latin typeface="微软雅黑"/>
                <a:cs typeface="微软雅黑"/>
              </a:rPr>
              <a:t> </a:t>
            </a:r>
            <a:r>
              <a:rPr sz="1200" dirty="0">
                <a:latin typeface="微软雅黑"/>
                <a:cs typeface="微软雅黑"/>
              </a:rPr>
              <a:t>1</a:t>
            </a:r>
            <a:endParaRPr sz="1200">
              <a:latin typeface="微软雅黑"/>
              <a:cs typeface="微软雅黑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3681" y="3617976"/>
            <a:ext cx="2665476" cy="1998726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158016" y="4223677"/>
            <a:ext cx="226695" cy="1168400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200" spc="-5" dirty="0">
                <a:latin typeface="微软雅黑"/>
                <a:cs typeface="微软雅黑"/>
                <a:hlinkClick r:id="rId9"/>
              </a:rPr>
              <a:t>[www.tour</a:t>
            </a:r>
            <a:r>
              <a:rPr sz="1200" spc="-5" dirty="0">
                <a:latin typeface="微软雅黑"/>
                <a:cs typeface="微软雅黑"/>
              </a:rPr>
              <a:t>t</a:t>
            </a:r>
            <a:r>
              <a:rPr sz="1200" spc="-5" dirty="0">
                <a:latin typeface="微软雅黑"/>
                <a:cs typeface="微软雅黑"/>
                <a:hlinkClick r:id="rId9"/>
              </a:rPr>
              <a:t>x.cn]</a:t>
            </a:r>
            <a:endParaRPr sz="1200">
              <a:latin typeface="微软雅黑"/>
              <a:cs typeface="微软雅黑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4913" y="1063752"/>
            <a:ext cx="11210290" cy="4084954"/>
            <a:chOff x="454913" y="1063752"/>
            <a:chExt cx="11210290" cy="4084954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4913" y="1063752"/>
              <a:ext cx="2671572" cy="204597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39328" y="1515618"/>
              <a:ext cx="3124200" cy="174497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71229" y="3406059"/>
              <a:ext cx="153355" cy="22282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6077" y="3253852"/>
              <a:ext cx="3358645" cy="189456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704585" y="4650485"/>
            <a:ext cx="85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3D</a:t>
            </a:r>
            <a:r>
              <a:rPr sz="1800" b="1" spc="-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chip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27128" y="3267693"/>
            <a:ext cx="432434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b="1" spc="-60" dirty="0">
                <a:latin typeface="Arial"/>
                <a:cs typeface="Arial"/>
              </a:rPr>
              <a:t>M</a:t>
            </a:r>
            <a:r>
              <a:rPr sz="850" b="1" spc="-20" dirty="0">
                <a:latin typeface="Arial"/>
                <a:cs typeface="Arial"/>
              </a:rPr>
              <a:t>T</a:t>
            </a:r>
            <a:r>
              <a:rPr sz="850" b="1" spc="-30" dirty="0">
                <a:latin typeface="Arial"/>
                <a:cs typeface="Arial"/>
              </a:rPr>
              <a:t>J</a:t>
            </a:r>
            <a:r>
              <a:rPr sz="850" b="1" spc="-90" dirty="0">
                <a:latin typeface="Arial"/>
                <a:cs typeface="Arial"/>
              </a:rPr>
              <a:t> </a:t>
            </a:r>
            <a:r>
              <a:rPr sz="850" b="1" spc="-25" dirty="0">
                <a:latin typeface="Arial"/>
                <a:cs typeface="Arial"/>
              </a:rPr>
              <a:t>U</a:t>
            </a:r>
            <a:r>
              <a:rPr sz="850" b="1" spc="-110" dirty="0">
                <a:latin typeface="Arial"/>
                <a:cs typeface="Arial"/>
              </a:rPr>
              <a:t>n</a:t>
            </a:r>
            <a:r>
              <a:rPr sz="850" b="1" spc="-60" dirty="0">
                <a:latin typeface="Arial"/>
                <a:cs typeface="Arial"/>
              </a:rPr>
              <a:t>i</a:t>
            </a:r>
            <a:r>
              <a:rPr sz="850" b="1" spc="-20" dirty="0"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869310" y="4154304"/>
            <a:ext cx="1728470" cy="867410"/>
            <a:chOff x="9869310" y="4154304"/>
            <a:chExt cx="1728470" cy="867410"/>
          </a:xfrm>
        </p:grpSpPr>
        <p:sp>
          <p:nvSpPr>
            <p:cNvPr id="37" name="object 37"/>
            <p:cNvSpPr/>
            <p:nvPr/>
          </p:nvSpPr>
          <p:spPr>
            <a:xfrm>
              <a:off x="10033778" y="4861170"/>
              <a:ext cx="37465" cy="130175"/>
            </a:xfrm>
            <a:custGeom>
              <a:avLst/>
              <a:gdLst/>
              <a:ahLst/>
              <a:cxnLst/>
              <a:rect l="l" t="t" r="r" b="b"/>
              <a:pathLst>
                <a:path w="37465" h="130175">
                  <a:moveTo>
                    <a:pt x="36951" y="0"/>
                  </a:moveTo>
                  <a:lnTo>
                    <a:pt x="0" y="18572"/>
                  </a:lnTo>
                  <a:lnTo>
                    <a:pt x="0" y="130028"/>
                  </a:lnTo>
                  <a:lnTo>
                    <a:pt x="36951" y="113515"/>
                  </a:lnTo>
                  <a:lnTo>
                    <a:pt x="36951" y="0"/>
                  </a:lnTo>
                  <a:close/>
                </a:path>
              </a:pathLst>
            </a:custGeom>
            <a:solidFill>
              <a:srgbClr val="E0A7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033778" y="4861170"/>
              <a:ext cx="37465" cy="130175"/>
            </a:xfrm>
            <a:custGeom>
              <a:avLst/>
              <a:gdLst/>
              <a:ahLst/>
              <a:cxnLst/>
              <a:rect l="l" t="t" r="r" b="b"/>
              <a:pathLst>
                <a:path w="37465" h="130175">
                  <a:moveTo>
                    <a:pt x="0" y="18572"/>
                  </a:moveTo>
                  <a:lnTo>
                    <a:pt x="0" y="130028"/>
                  </a:lnTo>
                  <a:lnTo>
                    <a:pt x="36951" y="113515"/>
                  </a:lnTo>
                  <a:lnTo>
                    <a:pt x="36951" y="0"/>
                  </a:lnTo>
                  <a:lnTo>
                    <a:pt x="0" y="18572"/>
                  </a:lnTo>
                  <a:close/>
                </a:path>
              </a:pathLst>
            </a:custGeom>
            <a:ln w="7263">
              <a:solidFill>
                <a:srgbClr val="E0A7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328877" y="4226141"/>
              <a:ext cx="51435" cy="121285"/>
            </a:xfrm>
            <a:custGeom>
              <a:avLst/>
              <a:gdLst/>
              <a:ahLst/>
              <a:cxnLst/>
              <a:rect l="l" t="t" r="r" b="b"/>
              <a:pathLst>
                <a:path w="51434" h="121285">
                  <a:moveTo>
                    <a:pt x="51209" y="0"/>
                  </a:moveTo>
                  <a:lnTo>
                    <a:pt x="0" y="17281"/>
                  </a:lnTo>
                  <a:lnTo>
                    <a:pt x="0" y="120961"/>
                  </a:lnTo>
                  <a:lnTo>
                    <a:pt x="51209" y="105599"/>
                  </a:lnTo>
                  <a:lnTo>
                    <a:pt x="51209" y="0"/>
                  </a:lnTo>
                  <a:close/>
                </a:path>
              </a:pathLst>
            </a:custGeom>
            <a:solidFill>
              <a:srgbClr val="E0A7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328877" y="4226141"/>
              <a:ext cx="51435" cy="121285"/>
            </a:xfrm>
            <a:custGeom>
              <a:avLst/>
              <a:gdLst/>
              <a:ahLst/>
              <a:cxnLst/>
              <a:rect l="l" t="t" r="r" b="b"/>
              <a:pathLst>
                <a:path w="51434" h="121285">
                  <a:moveTo>
                    <a:pt x="0" y="17281"/>
                  </a:moveTo>
                  <a:lnTo>
                    <a:pt x="0" y="120961"/>
                  </a:lnTo>
                  <a:lnTo>
                    <a:pt x="51209" y="105599"/>
                  </a:lnTo>
                  <a:lnTo>
                    <a:pt x="51209" y="0"/>
                  </a:lnTo>
                  <a:lnTo>
                    <a:pt x="0" y="17281"/>
                  </a:lnTo>
                  <a:close/>
                </a:path>
              </a:pathLst>
            </a:custGeom>
            <a:ln w="7298">
              <a:solidFill>
                <a:srgbClr val="E0A7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873120" y="4724527"/>
              <a:ext cx="542925" cy="293370"/>
            </a:xfrm>
            <a:custGeom>
              <a:avLst/>
              <a:gdLst/>
              <a:ahLst/>
              <a:cxnLst/>
              <a:rect l="l" t="t" r="r" b="b"/>
              <a:pathLst>
                <a:path w="542925" h="293370">
                  <a:moveTo>
                    <a:pt x="539608" y="0"/>
                  </a:moveTo>
                  <a:lnTo>
                    <a:pt x="0" y="268218"/>
                  </a:lnTo>
                  <a:lnTo>
                    <a:pt x="2711" y="293255"/>
                  </a:lnTo>
                  <a:lnTo>
                    <a:pt x="542319" y="25037"/>
                  </a:lnTo>
                  <a:lnTo>
                    <a:pt x="539608" y="0"/>
                  </a:lnTo>
                  <a:close/>
                </a:path>
              </a:pathLst>
            </a:custGeom>
            <a:solidFill>
              <a:srgbClr val="E0A7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873120" y="4724527"/>
              <a:ext cx="542925" cy="293370"/>
            </a:xfrm>
            <a:custGeom>
              <a:avLst/>
              <a:gdLst/>
              <a:ahLst/>
              <a:cxnLst/>
              <a:rect l="l" t="t" r="r" b="b"/>
              <a:pathLst>
                <a:path w="542925" h="293370">
                  <a:moveTo>
                    <a:pt x="0" y="268218"/>
                  </a:moveTo>
                  <a:lnTo>
                    <a:pt x="539608" y="0"/>
                  </a:lnTo>
                  <a:lnTo>
                    <a:pt x="542319" y="25037"/>
                  </a:lnTo>
                  <a:lnTo>
                    <a:pt x="2711" y="293255"/>
                  </a:lnTo>
                  <a:lnTo>
                    <a:pt x="0" y="268218"/>
                  </a:lnTo>
                  <a:close/>
                </a:path>
              </a:pathLst>
            </a:custGeom>
            <a:ln w="7578">
              <a:solidFill>
                <a:srgbClr val="E0A7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430099" y="4289070"/>
              <a:ext cx="912494" cy="467995"/>
            </a:xfrm>
            <a:custGeom>
              <a:avLst/>
              <a:gdLst/>
              <a:ahLst/>
              <a:cxnLst/>
              <a:rect l="l" t="t" r="r" b="b"/>
              <a:pathLst>
                <a:path w="912495" h="467995">
                  <a:moveTo>
                    <a:pt x="906409" y="0"/>
                  </a:moveTo>
                  <a:lnTo>
                    <a:pt x="0" y="439499"/>
                  </a:lnTo>
                  <a:lnTo>
                    <a:pt x="5623" y="467577"/>
                  </a:lnTo>
                  <a:lnTo>
                    <a:pt x="912032" y="28088"/>
                  </a:lnTo>
                  <a:lnTo>
                    <a:pt x="906409" y="0"/>
                  </a:lnTo>
                  <a:close/>
                </a:path>
              </a:pathLst>
            </a:custGeom>
            <a:solidFill>
              <a:srgbClr val="E0A7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430099" y="4289070"/>
              <a:ext cx="912494" cy="467995"/>
            </a:xfrm>
            <a:custGeom>
              <a:avLst/>
              <a:gdLst/>
              <a:ahLst/>
              <a:cxnLst/>
              <a:rect l="l" t="t" r="r" b="b"/>
              <a:pathLst>
                <a:path w="912495" h="467995">
                  <a:moveTo>
                    <a:pt x="0" y="439499"/>
                  </a:moveTo>
                  <a:lnTo>
                    <a:pt x="906409" y="0"/>
                  </a:lnTo>
                  <a:lnTo>
                    <a:pt x="912032" y="28088"/>
                  </a:lnTo>
                  <a:lnTo>
                    <a:pt x="5623" y="467577"/>
                  </a:lnTo>
                  <a:lnTo>
                    <a:pt x="0" y="439499"/>
                  </a:lnTo>
                  <a:close/>
                </a:path>
              </a:pathLst>
            </a:custGeom>
            <a:ln w="7586">
              <a:solidFill>
                <a:srgbClr val="E0A7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731131" y="4534588"/>
              <a:ext cx="20320" cy="69850"/>
            </a:xfrm>
            <a:custGeom>
              <a:avLst/>
              <a:gdLst/>
              <a:ahLst/>
              <a:cxnLst/>
              <a:rect l="l" t="t" r="r" b="b"/>
              <a:pathLst>
                <a:path w="20320" h="69850">
                  <a:moveTo>
                    <a:pt x="19881" y="0"/>
                  </a:moveTo>
                  <a:lnTo>
                    <a:pt x="0" y="9931"/>
                  </a:lnTo>
                  <a:lnTo>
                    <a:pt x="0" y="69542"/>
                  </a:lnTo>
                  <a:lnTo>
                    <a:pt x="19881" y="60710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rgbClr val="E0A7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731131" y="4534588"/>
              <a:ext cx="20320" cy="69850"/>
            </a:xfrm>
            <a:custGeom>
              <a:avLst/>
              <a:gdLst/>
              <a:ahLst/>
              <a:cxnLst/>
              <a:rect l="l" t="t" r="r" b="b"/>
              <a:pathLst>
                <a:path w="20320" h="69850">
                  <a:moveTo>
                    <a:pt x="0" y="9931"/>
                  </a:moveTo>
                  <a:lnTo>
                    <a:pt x="0" y="69542"/>
                  </a:lnTo>
                  <a:lnTo>
                    <a:pt x="19881" y="60710"/>
                  </a:lnTo>
                  <a:lnTo>
                    <a:pt x="19881" y="0"/>
                  </a:lnTo>
                  <a:lnTo>
                    <a:pt x="0" y="9931"/>
                  </a:lnTo>
                  <a:close/>
                </a:path>
              </a:pathLst>
            </a:custGeom>
            <a:ln w="7263">
              <a:solidFill>
                <a:srgbClr val="E0A7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80506" y="4154304"/>
              <a:ext cx="216853" cy="11344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403792" y="4675199"/>
              <a:ext cx="37465" cy="130175"/>
            </a:xfrm>
            <a:custGeom>
              <a:avLst/>
              <a:gdLst/>
              <a:ahLst/>
              <a:cxnLst/>
              <a:rect l="l" t="t" r="r" b="b"/>
              <a:pathLst>
                <a:path w="37465" h="130175">
                  <a:moveTo>
                    <a:pt x="37051" y="0"/>
                  </a:moveTo>
                  <a:lnTo>
                    <a:pt x="0" y="18572"/>
                  </a:lnTo>
                  <a:lnTo>
                    <a:pt x="0" y="130028"/>
                  </a:lnTo>
                  <a:lnTo>
                    <a:pt x="37051" y="113515"/>
                  </a:lnTo>
                  <a:lnTo>
                    <a:pt x="37051" y="0"/>
                  </a:lnTo>
                  <a:close/>
                </a:path>
              </a:pathLst>
            </a:custGeom>
            <a:solidFill>
              <a:srgbClr val="E0A7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403792" y="4675199"/>
              <a:ext cx="37465" cy="130175"/>
            </a:xfrm>
            <a:custGeom>
              <a:avLst/>
              <a:gdLst/>
              <a:ahLst/>
              <a:cxnLst/>
              <a:rect l="l" t="t" r="r" b="b"/>
              <a:pathLst>
                <a:path w="37465" h="130175">
                  <a:moveTo>
                    <a:pt x="0" y="18572"/>
                  </a:moveTo>
                  <a:lnTo>
                    <a:pt x="0" y="130028"/>
                  </a:lnTo>
                  <a:lnTo>
                    <a:pt x="37051" y="113515"/>
                  </a:lnTo>
                  <a:lnTo>
                    <a:pt x="37051" y="0"/>
                  </a:lnTo>
                  <a:lnTo>
                    <a:pt x="0" y="18572"/>
                  </a:lnTo>
                  <a:close/>
                </a:path>
              </a:pathLst>
            </a:custGeom>
            <a:ln w="7263">
              <a:solidFill>
                <a:srgbClr val="E0A7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988336" y="4590513"/>
            <a:ext cx="491490" cy="283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015"/>
              </a:lnSpc>
              <a:spcBef>
                <a:spcPts val="100"/>
              </a:spcBef>
            </a:pPr>
            <a:r>
              <a:rPr sz="850" b="1" spc="-50" dirty="0">
                <a:latin typeface="Arial"/>
                <a:cs typeface="Arial"/>
              </a:rPr>
              <a:t>CMOS</a:t>
            </a:r>
            <a:endParaRPr sz="850">
              <a:latin typeface="Arial"/>
              <a:cs typeface="Arial"/>
            </a:endParaRPr>
          </a:p>
          <a:p>
            <a:pPr algn="ctr">
              <a:lnSpc>
                <a:spcPts val="1015"/>
              </a:lnSpc>
            </a:pPr>
            <a:r>
              <a:rPr sz="850" b="1" spc="-55" dirty="0">
                <a:latin typeface="Arial"/>
                <a:cs typeface="Arial"/>
              </a:rPr>
              <a:t>Peripheral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048807" y="4483128"/>
            <a:ext cx="1990089" cy="352425"/>
            <a:chOff x="9048807" y="4483128"/>
            <a:chExt cx="1990089" cy="352425"/>
          </a:xfrm>
        </p:grpSpPr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0405" y="4534108"/>
              <a:ext cx="178084" cy="17907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087033" y="4494168"/>
              <a:ext cx="166370" cy="277495"/>
            </a:xfrm>
            <a:custGeom>
              <a:avLst/>
              <a:gdLst/>
              <a:ahLst/>
              <a:cxnLst/>
              <a:rect l="l" t="t" r="r" b="b"/>
              <a:pathLst>
                <a:path w="166370" h="277495">
                  <a:moveTo>
                    <a:pt x="166350" y="0"/>
                  </a:moveTo>
                  <a:lnTo>
                    <a:pt x="0" y="277265"/>
                  </a:lnTo>
                </a:path>
              </a:pathLst>
            </a:custGeom>
            <a:ln w="220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48807" y="4724132"/>
              <a:ext cx="90138" cy="11104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646201" y="4836405"/>
            <a:ext cx="737235" cy="283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790">
              <a:lnSpc>
                <a:spcPct val="100000"/>
              </a:lnSpc>
              <a:spcBef>
                <a:spcPts val="100"/>
              </a:spcBef>
            </a:pPr>
            <a:r>
              <a:rPr sz="850" b="1" spc="-55" dirty="0">
                <a:latin typeface="Arial"/>
                <a:cs typeface="Arial"/>
              </a:rPr>
              <a:t>Spin-based </a:t>
            </a:r>
            <a:r>
              <a:rPr sz="850" b="1" spc="-50" dirty="0">
                <a:latin typeface="Arial"/>
                <a:cs typeface="Arial"/>
              </a:rPr>
              <a:t> </a:t>
            </a:r>
            <a:r>
              <a:rPr sz="850" b="1" spc="-60" dirty="0">
                <a:latin typeface="Arial"/>
                <a:cs typeface="Arial"/>
              </a:rPr>
              <a:t>l</a:t>
            </a:r>
            <a:r>
              <a:rPr sz="850" b="1" spc="-80" dirty="0">
                <a:latin typeface="Arial"/>
                <a:cs typeface="Arial"/>
              </a:rPr>
              <a:t>og</a:t>
            </a:r>
            <a:r>
              <a:rPr sz="850" b="1" spc="-60" dirty="0">
                <a:latin typeface="Arial"/>
                <a:cs typeface="Arial"/>
              </a:rPr>
              <a:t>i</a:t>
            </a:r>
            <a:r>
              <a:rPr sz="850" b="1" spc="-30" dirty="0">
                <a:latin typeface="Arial"/>
                <a:cs typeface="Arial"/>
              </a:rPr>
              <a:t>c</a:t>
            </a:r>
            <a:r>
              <a:rPr sz="850" b="1" spc="-90" dirty="0">
                <a:latin typeface="Arial"/>
                <a:cs typeface="Arial"/>
              </a:rPr>
              <a:t> </a:t>
            </a:r>
            <a:r>
              <a:rPr sz="850" b="1" spc="-80" dirty="0">
                <a:latin typeface="Arial"/>
                <a:cs typeface="Arial"/>
              </a:rPr>
              <a:t>op</a:t>
            </a:r>
            <a:r>
              <a:rPr sz="850" b="1" spc="-30" dirty="0">
                <a:latin typeface="Arial"/>
                <a:cs typeface="Arial"/>
              </a:rPr>
              <a:t>e</a:t>
            </a:r>
            <a:r>
              <a:rPr sz="850" b="1" spc="-70" dirty="0">
                <a:latin typeface="Arial"/>
                <a:cs typeface="Arial"/>
              </a:rPr>
              <a:t>r</a:t>
            </a:r>
            <a:r>
              <a:rPr sz="850" b="1" spc="-30" dirty="0">
                <a:latin typeface="Arial"/>
                <a:cs typeface="Arial"/>
              </a:rPr>
              <a:t>a</a:t>
            </a:r>
            <a:r>
              <a:rPr sz="850" b="1" spc="-85" dirty="0">
                <a:latin typeface="Arial"/>
                <a:cs typeface="Arial"/>
              </a:rPr>
              <a:t>t</a:t>
            </a:r>
            <a:r>
              <a:rPr sz="850" b="1" spc="-60" dirty="0">
                <a:latin typeface="Arial"/>
                <a:cs typeface="Arial"/>
              </a:rPr>
              <a:t>i</a:t>
            </a:r>
            <a:r>
              <a:rPr sz="850" b="1" spc="-80" dirty="0">
                <a:latin typeface="Arial"/>
                <a:cs typeface="Arial"/>
              </a:rPr>
              <a:t>on</a:t>
            </a:r>
            <a:r>
              <a:rPr sz="850" b="1" spc="-30" dirty="0">
                <a:latin typeface="Arial"/>
                <a:cs typeface="Arial"/>
              </a:rPr>
              <a:t>s</a:t>
            </a:r>
            <a:endParaRPr sz="8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34466" y="5207000"/>
            <a:ext cx="10064750" cy="1273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Multifunction</a:t>
            </a:r>
            <a:r>
              <a:rPr sz="1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Chip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Higher</a:t>
            </a:r>
            <a:r>
              <a:rPr sz="24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packing</a:t>
            </a:r>
            <a:r>
              <a:rPr sz="24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001F5F"/>
                </a:solidFill>
                <a:latin typeface="Arial"/>
                <a:cs typeface="Arial"/>
              </a:rPr>
              <a:t>density,</a:t>
            </a:r>
            <a:r>
              <a:rPr sz="24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faster</a:t>
            </a:r>
            <a:r>
              <a:rPr sz="24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on-chip</a:t>
            </a:r>
            <a:r>
              <a:rPr sz="24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communication.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"/>
              <a:tabLst>
                <a:tab pos="355600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Also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higher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power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density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more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severe</a:t>
            </a:r>
            <a:r>
              <a:rPr sz="24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heat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issue.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0367" y="1527810"/>
            <a:ext cx="5026913" cy="139598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17170" y="3001517"/>
            <a:ext cx="6230620" cy="2997200"/>
            <a:chOff x="217170" y="3001517"/>
            <a:chExt cx="6230620" cy="2997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170" y="3160013"/>
              <a:ext cx="6230112" cy="2497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07866" y="3011042"/>
              <a:ext cx="852805" cy="1057910"/>
            </a:xfrm>
            <a:custGeom>
              <a:avLst/>
              <a:gdLst/>
              <a:ahLst/>
              <a:cxnLst/>
              <a:rect l="l" t="t" r="r" b="b"/>
              <a:pathLst>
                <a:path w="852804" h="1057910">
                  <a:moveTo>
                    <a:pt x="0" y="528828"/>
                  </a:moveTo>
                  <a:lnTo>
                    <a:pt x="2201" y="474752"/>
                  </a:lnTo>
                  <a:lnTo>
                    <a:pt x="8661" y="422240"/>
                  </a:lnTo>
                  <a:lnTo>
                    <a:pt x="19167" y="371557"/>
                  </a:lnTo>
                  <a:lnTo>
                    <a:pt x="33504" y="322968"/>
                  </a:lnTo>
                  <a:lnTo>
                    <a:pt x="51457" y="276741"/>
                  </a:lnTo>
                  <a:lnTo>
                    <a:pt x="72812" y="233139"/>
                  </a:lnTo>
                  <a:lnTo>
                    <a:pt x="97355" y="192429"/>
                  </a:lnTo>
                  <a:lnTo>
                    <a:pt x="124872" y="154876"/>
                  </a:lnTo>
                  <a:lnTo>
                    <a:pt x="155148" y="120746"/>
                  </a:lnTo>
                  <a:lnTo>
                    <a:pt x="187969" y="90305"/>
                  </a:lnTo>
                  <a:lnTo>
                    <a:pt x="223121" y="63819"/>
                  </a:lnTo>
                  <a:lnTo>
                    <a:pt x="260389" y="41552"/>
                  </a:lnTo>
                  <a:lnTo>
                    <a:pt x="299559" y="23771"/>
                  </a:lnTo>
                  <a:lnTo>
                    <a:pt x="340417" y="10742"/>
                  </a:lnTo>
                  <a:lnTo>
                    <a:pt x="382748" y="2729"/>
                  </a:lnTo>
                  <a:lnTo>
                    <a:pt x="426338" y="0"/>
                  </a:lnTo>
                  <a:lnTo>
                    <a:pt x="469929" y="2729"/>
                  </a:lnTo>
                  <a:lnTo>
                    <a:pt x="512260" y="10742"/>
                  </a:lnTo>
                  <a:lnTo>
                    <a:pt x="553118" y="23771"/>
                  </a:lnTo>
                  <a:lnTo>
                    <a:pt x="592288" y="41552"/>
                  </a:lnTo>
                  <a:lnTo>
                    <a:pt x="629556" y="63819"/>
                  </a:lnTo>
                  <a:lnTo>
                    <a:pt x="664708" y="90305"/>
                  </a:lnTo>
                  <a:lnTo>
                    <a:pt x="697529" y="120746"/>
                  </a:lnTo>
                  <a:lnTo>
                    <a:pt x="727805" y="154876"/>
                  </a:lnTo>
                  <a:lnTo>
                    <a:pt x="755322" y="192429"/>
                  </a:lnTo>
                  <a:lnTo>
                    <a:pt x="779865" y="233139"/>
                  </a:lnTo>
                  <a:lnTo>
                    <a:pt x="801220" y="276741"/>
                  </a:lnTo>
                  <a:lnTo>
                    <a:pt x="819173" y="322968"/>
                  </a:lnTo>
                  <a:lnTo>
                    <a:pt x="833510" y="371557"/>
                  </a:lnTo>
                  <a:lnTo>
                    <a:pt x="844016" y="422240"/>
                  </a:lnTo>
                  <a:lnTo>
                    <a:pt x="850476" y="474752"/>
                  </a:lnTo>
                  <a:lnTo>
                    <a:pt x="852678" y="528828"/>
                  </a:lnTo>
                  <a:lnTo>
                    <a:pt x="850476" y="582903"/>
                  </a:lnTo>
                  <a:lnTo>
                    <a:pt x="844016" y="635415"/>
                  </a:lnTo>
                  <a:lnTo>
                    <a:pt x="833510" y="686098"/>
                  </a:lnTo>
                  <a:lnTo>
                    <a:pt x="819173" y="734687"/>
                  </a:lnTo>
                  <a:lnTo>
                    <a:pt x="801220" y="780914"/>
                  </a:lnTo>
                  <a:lnTo>
                    <a:pt x="779865" y="824516"/>
                  </a:lnTo>
                  <a:lnTo>
                    <a:pt x="755322" y="865226"/>
                  </a:lnTo>
                  <a:lnTo>
                    <a:pt x="727805" y="902779"/>
                  </a:lnTo>
                  <a:lnTo>
                    <a:pt x="697529" y="936909"/>
                  </a:lnTo>
                  <a:lnTo>
                    <a:pt x="664708" y="967350"/>
                  </a:lnTo>
                  <a:lnTo>
                    <a:pt x="629556" y="993836"/>
                  </a:lnTo>
                  <a:lnTo>
                    <a:pt x="592288" y="1016103"/>
                  </a:lnTo>
                  <a:lnTo>
                    <a:pt x="553118" y="1033884"/>
                  </a:lnTo>
                  <a:lnTo>
                    <a:pt x="512260" y="1046913"/>
                  </a:lnTo>
                  <a:lnTo>
                    <a:pt x="469929" y="1054926"/>
                  </a:lnTo>
                  <a:lnTo>
                    <a:pt x="426338" y="1057656"/>
                  </a:lnTo>
                  <a:lnTo>
                    <a:pt x="382748" y="1054926"/>
                  </a:lnTo>
                  <a:lnTo>
                    <a:pt x="340417" y="1046913"/>
                  </a:lnTo>
                  <a:lnTo>
                    <a:pt x="299559" y="1033884"/>
                  </a:lnTo>
                  <a:lnTo>
                    <a:pt x="260389" y="1016103"/>
                  </a:lnTo>
                  <a:lnTo>
                    <a:pt x="223121" y="993836"/>
                  </a:lnTo>
                  <a:lnTo>
                    <a:pt x="187969" y="967350"/>
                  </a:lnTo>
                  <a:lnTo>
                    <a:pt x="155148" y="936909"/>
                  </a:lnTo>
                  <a:lnTo>
                    <a:pt x="124872" y="902779"/>
                  </a:lnTo>
                  <a:lnTo>
                    <a:pt x="97355" y="865226"/>
                  </a:lnTo>
                  <a:lnTo>
                    <a:pt x="72812" y="824516"/>
                  </a:lnTo>
                  <a:lnTo>
                    <a:pt x="51457" y="780914"/>
                  </a:lnTo>
                  <a:lnTo>
                    <a:pt x="33504" y="734687"/>
                  </a:lnTo>
                  <a:lnTo>
                    <a:pt x="19167" y="686098"/>
                  </a:lnTo>
                  <a:lnTo>
                    <a:pt x="8661" y="635415"/>
                  </a:lnTo>
                  <a:lnTo>
                    <a:pt x="2201" y="582903"/>
                  </a:lnTo>
                  <a:lnTo>
                    <a:pt x="0" y="528828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306" y="4738877"/>
              <a:ext cx="2477262" cy="12595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07388" y="1235964"/>
            <a:ext cx="325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Phase-Change</a:t>
            </a:r>
            <a:r>
              <a:rPr sz="1800" b="1" spc="-1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RAM</a:t>
            </a:r>
            <a:r>
              <a:rPr sz="1800" b="1" spc="-2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39A2"/>
                </a:solidFill>
                <a:latin typeface="Arial"/>
                <a:cs typeface="Arial"/>
              </a:rPr>
              <a:t>(PCRAM)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5961" y="5920740"/>
            <a:ext cx="156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Flash</a:t>
            </a:r>
            <a:r>
              <a:rPr sz="1800" b="1" spc="-40" dirty="0">
                <a:solidFill>
                  <a:srgbClr val="0073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333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29450" y="1450086"/>
            <a:ext cx="4244340" cy="1889760"/>
            <a:chOff x="7029450" y="1450086"/>
            <a:chExt cx="4244340" cy="188976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0973" y="1450086"/>
              <a:ext cx="4242816" cy="11033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8975" y="2521838"/>
              <a:ext cx="1367790" cy="80848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38975" y="2521838"/>
              <a:ext cx="1367790" cy="808990"/>
            </a:xfrm>
            <a:custGeom>
              <a:avLst/>
              <a:gdLst/>
              <a:ahLst/>
              <a:cxnLst/>
              <a:rect l="l" t="t" r="r" b="b"/>
              <a:pathLst>
                <a:path w="1367790" h="808989">
                  <a:moveTo>
                    <a:pt x="0" y="808481"/>
                  </a:moveTo>
                  <a:lnTo>
                    <a:pt x="1367790" y="808481"/>
                  </a:lnTo>
                  <a:lnTo>
                    <a:pt x="1367790" y="0"/>
                  </a:lnTo>
                  <a:lnTo>
                    <a:pt x="0" y="0"/>
                  </a:lnTo>
                  <a:lnTo>
                    <a:pt x="0" y="80848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27011" y="2562986"/>
              <a:ext cx="763905" cy="723900"/>
            </a:xfrm>
            <a:custGeom>
              <a:avLst/>
              <a:gdLst/>
              <a:ahLst/>
              <a:cxnLst/>
              <a:rect l="l" t="t" r="r" b="b"/>
              <a:pathLst>
                <a:path w="763904" h="723900">
                  <a:moveTo>
                    <a:pt x="381762" y="0"/>
                  </a:moveTo>
                  <a:lnTo>
                    <a:pt x="218821" y="162940"/>
                  </a:lnTo>
                  <a:lnTo>
                    <a:pt x="300355" y="162940"/>
                  </a:lnTo>
                  <a:lnTo>
                    <a:pt x="300355" y="280542"/>
                  </a:lnTo>
                  <a:lnTo>
                    <a:pt x="162814" y="280542"/>
                  </a:lnTo>
                  <a:lnTo>
                    <a:pt x="162814" y="199009"/>
                  </a:lnTo>
                  <a:lnTo>
                    <a:pt x="0" y="361950"/>
                  </a:lnTo>
                  <a:lnTo>
                    <a:pt x="162814" y="524890"/>
                  </a:lnTo>
                  <a:lnTo>
                    <a:pt x="162814" y="443357"/>
                  </a:lnTo>
                  <a:lnTo>
                    <a:pt x="300355" y="443357"/>
                  </a:lnTo>
                  <a:lnTo>
                    <a:pt x="300355" y="560959"/>
                  </a:lnTo>
                  <a:lnTo>
                    <a:pt x="218821" y="560959"/>
                  </a:lnTo>
                  <a:lnTo>
                    <a:pt x="381762" y="723900"/>
                  </a:lnTo>
                  <a:lnTo>
                    <a:pt x="544576" y="560959"/>
                  </a:lnTo>
                  <a:lnTo>
                    <a:pt x="463169" y="560959"/>
                  </a:lnTo>
                  <a:lnTo>
                    <a:pt x="463169" y="443357"/>
                  </a:lnTo>
                  <a:lnTo>
                    <a:pt x="600583" y="443357"/>
                  </a:lnTo>
                  <a:lnTo>
                    <a:pt x="600583" y="524890"/>
                  </a:lnTo>
                  <a:lnTo>
                    <a:pt x="763524" y="361950"/>
                  </a:lnTo>
                  <a:lnTo>
                    <a:pt x="600583" y="199009"/>
                  </a:lnTo>
                  <a:lnTo>
                    <a:pt x="600583" y="280542"/>
                  </a:lnTo>
                  <a:lnTo>
                    <a:pt x="463169" y="280542"/>
                  </a:lnTo>
                  <a:lnTo>
                    <a:pt x="463169" y="162940"/>
                  </a:lnTo>
                  <a:lnTo>
                    <a:pt x="544576" y="162940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27011" y="2562986"/>
              <a:ext cx="763905" cy="723900"/>
            </a:xfrm>
            <a:custGeom>
              <a:avLst/>
              <a:gdLst/>
              <a:ahLst/>
              <a:cxnLst/>
              <a:rect l="l" t="t" r="r" b="b"/>
              <a:pathLst>
                <a:path w="763904" h="723900">
                  <a:moveTo>
                    <a:pt x="381762" y="0"/>
                  </a:moveTo>
                  <a:lnTo>
                    <a:pt x="544576" y="162940"/>
                  </a:lnTo>
                  <a:lnTo>
                    <a:pt x="463169" y="162940"/>
                  </a:lnTo>
                  <a:lnTo>
                    <a:pt x="463169" y="280542"/>
                  </a:lnTo>
                  <a:lnTo>
                    <a:pt x="600583" y="280542"/>
                  </a:lnTo>
                  <a:lnTo>
                    <a:pt x="600583" y="199009"/>
                  </a:lnTo>
                  <a:lnTo>
                    <a:pt x="763524" y="361950"/>
                  </a:lnTo>
                  <a:lnTo>
                    <a:pt x="600583" y="524890"/>
                  </a:lnTo>
                  <a:lnTo>
                    <a:pt x="600583" y="443357"/>
                  </a:lnTo>
                  <a:lnTo>
                    <a:pt x="463169" y="443357"/>
                  </a:lnTo>
                  <a:lnTo>
                    <a:pt x="463169" y="560959"/>
                  </a:lnTo>
                  <a:lnTo>
                    <a:pt x="544576" y="560959"/>
                  </a:lnTo>
                  <a:lnTo>
                    <a:pt x="381762" y="723900"/>
                  </a:lnTo>
                  <a:lnTo>
                    <a:pt x="218821" y="560959"/>
                  </a:lnTo>
                  <a:lnTo>
                    <a:pt x="300355" y="560959"/>
                  </a:lnTo>
                  <a:lnTo>
                    <a:pt x="300355" y="443357"/>
                  </a:lnTo>
                  <a:lnTo>
                    <a:pt x="162814" y="443357"/>
                  </a:lnTo>
                  <a:lnTo>
                    <a:pt x="162814" y="524890"/>
                  </a:lnTo>
                  <a:lnTo>
                    <a:pt x="0" y="361950"/>
                  </a:lnTo>
                  <a:lnTo>
                    <a:pt x="162814" y="199009"/>
                  </a:lnTo>
                  <a:lnTo>
                    <a:pt x="162814" y="280542"/>
                  </a:lnTo>
                  <a:lnTo>
                    <a:pt x="300355" y="280542"/>
                  </a:lnTo>
                  <a:lnTo>
                    <a:pt x="300355" y="162940"/>
                  </a:lnTo>
                  <a:lnTo>
                    <a:pt x="218821" y="162940"/>
                  </a:lnTo>
                  <a:lnTo>
                    <a:pt x="381762" y="0"/>
                  </a:lnTo>
                  <a:close/>
                </a:path>
              </a:pathLst>
            </a:custGeom>
            <a:ln w="1295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22283" y="2798318"/>
            <a:ext cx="13296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latin typeface="微软雅黑"/>
                <a:cs typeface="微软雅黑"/>
              </a:rPr>
              <a:t>Neuromorphic</a:t>
            </a:r>
            <a:endParaRPr sz="1400">
              <a:latin typeface="微软雅黑"/>
              <a:cs typeface="微软雅黑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766559" y="3422650"/>
          <a:ext cx="4646928" cy="2808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93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Technology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Flash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3D</a:t>
                      </a:r>
                      <a:r>
                        <a:rPr sz="12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XPoint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MRAM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4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Endurance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Bef>
                          <a:spcPts val="25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(Cycles)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400" spc="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350" spc="7" baseline="2469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400" spc="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~10</a:t>
                      </a:r>
                      <a:r>
                        <a:rPr sz="1350" spc="7" baseline="2469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100" spc="7" baseline="-15873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900" spc="5" dirty="0">
                          <a:latin typeface="Arial"/>
                          <a:cs typeface="Arial"/>
                        </a:rPr>
                        <a:t>15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4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8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Write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Speed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Bef>
                          <a:spcPts val="25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(ns)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100,000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4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Read</a:t>
                      </a:r>
                      <a:r>
                        <a:rPr sz="14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Speed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Bef>
                          <a:spcPts val="25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(ns)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10,000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4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8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Cell</a:t>
                      </a:r>
                      <a:r>
                        <a:rPr sz="14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650"/>
                        </a:lnSpc>
                        <a:spcBef>
                          <a:spcPts val="254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(area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350" b="1" spc="7" baseline="2469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40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4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Energy/bit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(fJ)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1,000,000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&gt;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1000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1000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4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3200400" y="327172"/>
            <a:ext cx="70064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sz="2800" dirty="0"/>
              <a:t>Future</a:t>
            </a:r>
            <a:r>
              <a:rPr lang="it-IT" altLang="zh-CN" sz="2800" spc="-5" dirty="0"/>
              <a:t> </a:t>
            </a:r>
            <a:r>
              <a:rPr lang="it-IT" altLang="zh-CN" sz="2800" spc="-30" dirty="0"/>
              <a:t>Trend:</a:t>
            </a:r>
            <a:r>
              <a:rPr lang="it-IT" altLang="zh-CN" sz="2800" dirty="0"/>
              <a:t> Emerging</a:t>
            </a:r>
            <a:r>
              <a:rPr lang="it-IT" altLang="zh-CN" sz="2800" spc="-25" dirty="0"/>
              <a:t> </a:t>
            </a:r>
            <a:r>
              <a:rPr lang="it-IT" altLang="zh-CN" sz="2800" spc="-20" dirty="0"/>
              <a:t>Non-Volatile</a:t>
            </a:r>
            <a:r>
              <a:rPr lang="it-IT" altLang="zh-CN" sz="2800" dirty="0"/>
              <a:t> Memories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8086" y="1802571"/>
            <a:ext cx="5394960" cy="4234815"/>
            <a:chOff x="6252458" y="1754160"/>
            <a:chExt cx="5394960" cy="4234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2458" y="3872718"/>
              <a:ext cx="3081332" cy="21162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0085" y="1754160"/>
              <a:ext cx="2577222" cy="216853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439656" y="1498853"/>
            <a:ext cx="224028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solidFill>
                  <a:srgbClr val="0039A2"/>
                </a:solidFill>
                <a:latin typeface="Arial"/>
                <a:cs typeface="Arial"/>
              </a:rPr>
              <a:t>Resistive</a:t>
            </a:r>
            <a:r>
              <a:rPr sz="1600" b="1" spc="-2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39A2"/>
                </a:solidFill>
                <a:latin typeface="Arial"/>
                <a:cs typeface="Arial"/>
              </a:rPr>
              <a:t>RAM</a:t>
            </a:r>
            <a:r>
              <a:rPr sz="1600" b="1" spc="-3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39A2"/>
                </a:solidFill>
                <a:latin typeface="Arial"/>
                <a:cs typeface="Arial"/>
              </a:rPr>
              <a:t>(RRAM)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3515" y="1790130"/>
            <a:ext cx="11666525" cy="4242782"/>
            <a:chOff x="393515" y="1790130"/>
            <a:chExt cx="11666525" cy="4242782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288" y="3731514"/>
              <a:ext cx="5814605" cy="22608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5396" y="1917954"/>
              <a:ext cx="2993136" cy="14028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515" y="1790130"/>
              <a:ext cx="5204187" cy="16202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9418" y="3983132"/>
              <a:ext cx="2690622" cy="204978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639820" y="6210553"/>
            <a:ext cx="5591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Data</a:t>
            </a:r>
            <a:r>
              <a:rPr sz="1800" spc="-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from Prof.</a:t>
            </a:r>
            <a:r>
              <a:rPr sz="1800" spc="-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H.Q</a:t>
            </a:r>
            <a:r>
              <a:rPr sz="1800" spc="-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039A2"/>
                </a:solidFill>
                <a:latin typeface="Arial"/>
                <a:cs typeface="Arial"/>
              </a:rPr>
              <a:t>Wu’s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group</a:t>
            </a:r>
            <a:r>
              <a:rPr sz="1800" spc="-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@</a:t>
            </a:r>
            <a:r>
              <a:rPr sz="1800" spc="-4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0039A2"/>
                </a:solidFill>
                <a:latin typeface="Arial"/>
                <a:cs typeface="Arial"/>
              </a:rPr>
              <a:t>Tsinghua</a:t>
            </a:r>
            <a:r>
              <a:rPr sz="1800" spc="-1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University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48000" y="603208"/>
            <a:ext cx="70064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sz="2800" dirty="0"/>
              <a:t>Future</a:t>
            </a:r>
            <a:r>
              <a:rPr lang="it-IT" altLang="zh-CN" sz="2800" spc="-5" dirty="0"/>
              <a:t> </a:t>
            </a:r>
            <a:r>
              <a:rPr lang="it-IT" altLang="zh-CN" sz="2800" spc="-30" dirty="0"/>
              <a:t>Trend:</a:t>
            </a:r>
            <a:r>
              <a:rPr lang="it-IT" altLang="zh-CN" sz="2800" dirty="0"/>
              <a:t> Emerging</a:t>
            </a:r>
            <a:r>
              <a:rPr lang="it-IT" altLang="zh-CN" sz="2800" spc="-25" dirty="0"/>
              <a:t> </a:t>
            </a:r>
            <a:r>
              <a:rPr lang="it-IT" altLang="zh-CN" sz="2800" spc="-20" dirty="0"/>
              <a:t>Non-Volatile</a:t>
            </a:r>
            <a:r>
              <a:rPr lang="it-IT" altLang="zh-CN" sz="2800" dirty="0"/>
              <a:t> Memories</a:t>
            </a:r>
            <a:endParaRPr lang="zh-CN" altLang="en-US" sz="28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8391" y="1774147"/>
            <a:ext cx="2714625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964432" y="246698"/>
            <a:ext cx="5956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Future</a:t>
            </a:r>
            <a:r>
              <a:rPr sz="2800" spc="-20" dirty="0"/>
              <a:t> </a:t>
            </a:r>
            <a:r>
              <a:rPr sz="2800" spc="-30" dirty="0"/>
              <a:t>Trend:</a:t>
            </a:r>
            <a:r>
              <a:rPr sz="2800" spc="-15" dirty="0"/>
              <a:t> </a:t>
            </a:r>
            <a:r>
              <a:rPr sz="2800" dirty="0"/>
              <a:t>Quantum</a:t>
            </a:r>
            <a:r>
              <a:rPr sz="2800" spc="-20" dirty="0"/>
              <a:t> </a:t>
            </a:r>
            <a:r>
              <a:rPr sz="2800" dirty="0"/>
              <a:t>Computing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9526" y="1070610"/>
            <a:ext cx="8119109" cy="5350510"/>
            <a:chOff x="779526" y="1070610"/>
            <a:chExt cx="8119109" cy="5350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526" y="3188970"/>
              <a:ext cx="5724906" cy="32316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526" y="1070610"/>
              <a:ext cx="6211824" cy="21183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3290" y="1237488"/>
              <a:ext cx="1625346" cy="21915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932671" y="1876044"/>
            <a:ext cx="2951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Feb.</a:t>
            </a:r>
            <a:r>
              <a:rPr sz="2400" b="1" spc="-4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2014</a:t>
            </a:r>
            <a:r>
              <a:rPr sz="2400" b="1" spc="-1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39A2"/>
                </a:solid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Infinity</a:t>
            </a:r>
            <a:r>
              <a:rPr sz="2400" b="1" spc="-3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Machine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07045" y="3538728"/>
            <a:ext cx="3397757" cy="23439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08418" y="5910071"/>
            <a:ext cx="397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128</a:t>
            </a:r>
            <a:r>
              <a:rPr sz="1800" b="1" spc="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superconducting</a:t>
            </a:r>
            <a:r>
              <a:rPr sz="1800" b="1" spc="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logic</a:t>
            </a:r>
            <a:r>
              <a:rPr sz="1800" b="1" spc="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9A2"/>
                </a:solidFill>
                <a:latin typeface="Arial"/>
                <a:cs typeface="Arial"/>
              </a:rPr>
              <a:t>elements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4432" y="5994908"/>
            <a:ext cx="282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A30005"/>
                </a:solidFill>
                <a:uFill>
                  <a:solidFill>
                    <a:srgbClr val="A30005"/>
                  </a:solidFill>
                </a:uFill>
                <a:latin typeface="Arial"/>
                <a:cs typeface="Arial"/>
                <a:hlinkClick r:id="rId6"/>
              </a:rPr>
              <a:t>https:</a:t>
            </a:r>
            <a:r>
              <a:rPr sz="1800" u="heavy" spc="-10" dirty="0">
                <a:solidFill>
                  <a:srgbClr val="A30005"/>
                </a:solidFill>
                <a:uFill>
                  <a:solidFill>
                    <a:srgbClr val="A30005"/>
                  </a:solidFill>
                </a:uFill>
                <a:latin typeface="Arial"/>
                <a:cs typeface="Arial"/>
                <a:hlinkClick r:id="rId6"/>
              </a:rPr>
              <a:t>/</a:t>
            </a:r>
            <a:r>
              <a:rPr sz="1800" u="heavy" spc="-5" dirty="0">
                <a:solidFill>
                  <a:srgbClr val="A30005"/>
                </a:solidFill>
                <a:uFill>
                  <a:solidFill>
                    <a:srgbClr val="A30005"/>
                  </a:solidFill>
                </a:uFill>
                <a:latin typeface="Arial"/>
                <a:cs typeface="Arial"/>
                <a:hlinkClick r:id="rId6"/>
              </a:rPr>
              <a:t>/ww</a:t>
            </a:r>
            <a:r>
              <a:rPr sz="1800" u="heavy" spc="-105" dirty="0">
                <a:solidFill>
                  <a:srgbClr val="A30005"/>
                </a:solidFill>
                <a:uFill>
                  <a:solidFill>
                    <a:srgbClr val="A30005"/>
                  </a:solidFill>
                </a:uFill>
                <a:latin typeface="Arial"/>
                <a:cs typeface="Arial"/>
                <a:hlinkClick r:id="rId6"/>
              </a:rPr>
              <a:t>w</a:t>
            </a:r>
            <a:r>
              <a:rPr sz="1800" u="heavy" dirty="0">
                <a:solidFill>
                  <a:srgbClr val="A30005"/>
                </a:solidFill>
                <a:uFill>
                  <a:solidFill>
                    <a:srgbClr val="A30005"/>
                  </a:solidFill>
                </a:uFill>
                <a:latin typeface="Arial"/>
                <a:cs typeface="Arial"/>
                <a:hlinkClick r:id="rId6"/>
              </a:rPr>
              <a:t>.dwavesys.com/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400"/>
            <a:ext cx="9499092" cy="47503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440490" y="363218"/>
            <a:ext cx="2776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Moore’s</a:t>
            </a:r>
            <a:r>
              <a:rPr sz="3600" spc="-100" dirty="0"/>
              <a:t> </a:t>
            </a:r>
            <a:r>
              <a:rPr sz="3600" dirty="0"/>
              <a:t>Law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0287" y="1243583"/>
            <a:ext cx="10097770" cy="5273675"/>
            <a:chOff x="780287" y="1243583"/>
            <a:chExt cx="10097770" cy="52736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450" y="3818382"/>
              <a:ext cx="4969764" cy="26388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5455" y="3791882"/>
              <a:ext cx="2792325" cy="27250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22460" y="5760631"/>
              <a:ext cx="371475" cy="111125"/>
            </a:xfrm>
            <a:custGeom>
              <a:avLst/>
              <a:gdLst/>
              <a:ahLst/>
              <a:cxnLst/>
              <a:rect l="l" t="t" r="r" b="b"/>
              <a:pathLst>
                <a:path w="371475" h="111125">
                  <a:moveTo>
                    <a:pt x="94869" y="0"/>
                  </a:moveTo>
                  <a:lnTo>
                    <a:pt x="0" y="55333"/>
                  </a:lnTo>
                  <a:lnTo>
                    <a:pt x="94869" y="110655"/>
                  </a:lnTo>
                  <a:lnTo>
                    <a:pt x="100584" y="109131"/>
                  </a:lnTo>
                  <a:lnTo>
                    <a:pt x="105918" y="100037"/>
                  </a:lnTo>
                  <a:lnTo>
                    <a:pt x="104394" y="94208"/>
                  </a:lnTo>
                  <a:lnTo>
                    <a:pt x="54066" y="64858"/>
                  </a:lnTo>
                  <a:lnTo>
                    <a:pt x="18923" y="64858"/>
                  </a:lnTo>
                  <a:lnTo>
                    <a:pt x="18923" y="45808"/>
                  </a:lnTo>
                  <a:lnTo>
                    <a:pt x="54066" y="45808"/>
                  </a:lnTo>
                  <a:lnTo>
                    <a:pt x="104394" y="16459"/>
                  </a:lnTo>
                  <a:lnTo>
                    <a:pt x="105918" y="10629"/>
                  </a:lnTo>
                  <a:lnTo>
                    <a:pt x="100584" y="1536"/>
                  </a:lnTo>
                  <a:lnTo>
                    <a:pt x="94869" y="0"/>
                  </a:lnTo>
                  <a:close/>
                </a:path>
                <a:path w="371475" h="111125">
                  <a:moveTo>
                    <a:pt x="54066" y="45808"/>
                  </a:moveTo>
                  <a:lnTo>
                    <a:pt x="18923" y="45808"/>
                  </a:lnTo>
                  <a:lnTo>
                    <a:pt x="18923" y="64858"/>
                  </a:lnTo>
                  <a:lnTo>
                    <a:pt x="54066" y="64858"/>
                  </a:lnTo>
                  <a:lnTo>
                    <a:pt x="51845" y="63563"/>
                  </a:lnTo>
                  <a:lnTo>
                    <a:pt x="23622" y="63563"/>
                  </a:lnTo>
                  <a:lnTo>
                    <a:pt x="23622" y="47104"/>
                  </a:lnTo>
                  <a:lnTo>
                    <a:pt x="51845" y="47104"/>
                  </a:lnTo>
                  <a:lnTo>
                    <a:pt x="54066" y="45808"/>
                  </a:lnTo>
                  <a:close/>
                </a:path>
                <a:path w="371475" h="111125">
                  <a:moveTo>
                    <a:pt x="371475" y="45808"/>
                  </a:moveTo>
                  <a:lnTo>
                    <a:pt x="54066" y="45808"/>
                  </a:lnTo>
                  <a:lnTo>
                    <a:pt x="37733" y="55333"/>
                  </a:lnTo>
                  <a:lnTo>
                    <a:pt x="54066" y="64858"/>
                  </a:lnTo>
                  <a:lnTo>
                    <a:pt x="371475" y="64858"/>
                  </a:lnTo>
                  <a:lnTo>
                    <a:pt x="371475" y="45808"/>
                  </a:lnTo>
                  <a:close/>
                </a:path>
                <a:path w="371475" h="111125">
                  <a:moveTo>
                    <a:pt x="23622" y="47104"/>
                  </a:moveTo>
                  <a:lnTo>
                    <a:pt x="23622" y="63563"/>
                  </a:lnTo>
                  <a:lnTo>
                    <a:pt x="37733" y="55333"/>
                  </a:lnTo>
                  <a:lnTo>
                    <a:pt x="23622" y="47104"/>
                  </a:lnTo>
                  <a:close/>
                </a:path>
                <a:path w="371475" h="111125">
                  <a:moveTo>
                    <a:pt x="37733" y="55333"/>
                  </a:moveTo>
                  <a:lnTo>
                    <a:pt x="23622" y="63563"/>
                  </a:lnTo>
                  <a:lnTo>
                    <a:pt x="51845" y="63563"/>
                  </a:lnTo>
                  <a:lnTo>
                    <a:pt x="37733" y="55333"/>
                  </a:lnTo>
                  <a:close/>
                </a:path>
                <a:path w="371475" h="111125">
                  <a:moveTo>
                    <a:pt x="51845" y="47104"/>
                  </a:moveTo>
                  <a:lnTo>
                    <a:pt x="23622" y="47104"/>
                  </a:lnTo>
                  <a:lnTo>
                    <a:pt x="37733" y="55333"/>
                  </a:lnTo>
                  <a:lnTo>
                    <a:pt x="51845" y="471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93505" y="4881244"/>
              <a:ext cx="498475" cy="111125"/>
            </a:xfrm>
            <a:custGeom>
              <a:avLst/>
              <a:gdLst/>
              <a:ahLst/>
              <a:cxnLst/>
              <a:rect l="l" t="t" r="r" b="b"/>
              <a:pathLst>
                <a:path w="498475" h="111125">
                  <a:moveTo>
                    <a:pt x="94742" y="0"/>
                  </a:moveTo>
                  <a:lnTo>
                    <a:pt x="90297" y="2666"/>
                  </a:lnTo>
                  <a:lnTo>
                    <a:pt x="0" y="55371"/>
                  </a:lnTo>
                  <a:lnTo>
                    <a:pt x="90297" y="108076"/>
                  </a:lnTo>
                  <a:lnTo>
                    <a:pt x="94742" y="110743"/>
                  </a:lnTo>
                  <a:lnTo>
                    <a:pt x="100584" y="109219"/>
                  </a:lnTo>
                  <a:lnTo>
                    <a:pt x="105918" y="100075"/>
                  </a:lnTo>
                  <a:lnTo>
                    <a:pt x="104394" y="94233"/>
                  </a:lnTo>
                  <a:lnTo>
                    <a:pt x="54101" y="64896"/>
                  </a:lnTo>
                  <a:lnTo>
                    <a:pt x="18923" y="64896"/>
                  </a:lnTo>
                  <a:lnTo>
                    <a:pt x="18923" y="45846"/>
                  </a:lnTo>
                  <a:lnTo>
                    <a:pt x="54101" y="45846"/>
                  </a:lnTo>
                  <a:lnTo>
                    <a:pt x="104394" y="16509"/>
                  </a:lnTo>
                  <a:lnTo>
                    <a:pt x="105918" y="10667"/>
                  </a:lnTo>
                  <a:lnTo>
                    <a:pt x="100584" y="1523"/>
                  </a:lnTo>
                  <a:lnTo>
                    <a:pt x="94742" y="0"/>
                  </a:lnTo>
                  <a:close/>
                </a:path>
                <a:path w="498475" h="111125">
                  <a:moveTo>
                    <a:pt x="54101" y="45846"/>
                  </a:moveTo>
                  <a:lnTo>
                    <a:pt x="18923" y="45846"/>
                  </a:lnTo>
                  <a:lnTo>
                    <a:pt x="18923" y="64896"/>
                  </a:lnTo>
                  <a:lnTo>
                    <a:pt x="54101" y="64896"/>
                  </a:lnTo>
                  <a:lnTo>
                    <a:pt x="51924" y="63626"/>
                  </a:lnTo>
                  <a:lnTo>
                    <a:pt x="23622" y="63626"/>
                  </a:lnTo>
                  <a:lnTo>
                    <a:pt x="23622" y="47116"/>
                  </a:lnTo>
                  <a:lnTo>
                    <a:pt x="51924" y="47116"/>
                  </a:lnTo>
                  <a:lnTo>
                    <a:pt x="54101" y="45846"/>
                  </a:lnTo>
                  <a:close/>
                </a:path>
                <a:path w="498475" h="111125">
                  <a:moveTo>
                    <a:pt x="497967" y="45846"/>
                  </a:moveTo>
                  <a:lnTo>
                    <a:pt x="54101" y="45846"/>
                  </a:lnTo>
                  <a:lnTo>
                    <a:pt x="37773" y="55371"/>
                  </a:lnTo>
                  <a:lnTo>
                    <a:pt x="54101" y="64896"/>
                  </a:lnTo>
                  <a:lnTo>
                    <a:pt x="497967" y="64896"/>
                  </a:lnTo>
                  <a:lnTo>
                    <a:pt x="497967" y="45846"/>
                  </a:lnTo>
                  <a:close/>
                </a:path>
                <a:path w="498475" h="111125">
                  <a:moveTo>
                    <a:pt x="23622" y="47116"/>
                  </a:moveTo>
                  <a:lnTo>
                    <a:pt x="23622" y="63626"/>
                  </a:lnTo>
                  <a:lnTo>
                    <a:pt x="37773" y="55371"/>
                  </a:lnTo>
                  <a:lnTo>
                    <a:pt x="23622" y="47116"/>
                  </a:lnTo>
                  <a:close/>
                </a:path>
                <a:path w="498475" h="111125">
                  <a:moveTo>
                    <a:pt x="37773" y="55371"/>
                  </a:moveTo>
                  <a:lnTo>
                    <a:pt x="23622" y="63626"/>
                  </a:lnTo>
                  <a:lnTo>
                    <a:pt x="51924" y="63626"/>
                  </a:lnTo>
                  <a:lnTo>
                    <a:pt x="37773" y="55371"/>
                  </a:lnTo>
                  <a:close/>
                </a:path>
                <a:path w="498475" h="111125">
                  <a:moveTo>
                    <a:pt x="51924" y="47116"/>
                  </a:moveTo>
                  <a:lnTo>
                    <a:pt x="23622" y="47116"/>
                  </a:lnTo>
                  <a:lnTo>
                    <a:pt x="37773" y="55371"/>
                  </a:lnTo>
                  <a:lnTo>
                    <a:pt x="51924" y="4711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7" y="1243583"/>
              <a:ext cx="10097262" cy="26388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478771" y="5623052"/>
            <a:ext cx="13081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Freq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ency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42018" y="4762754"/>
            <a:ext cx="786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Po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099194" y="419679"/>
            <a:ext cx="5445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10</a:t>
            </a:r>
            <a:r>
              <a:rPr sz="3600" spc="-7" baseline="25462" dirty="0"/>
              <a:t>th</a:t>
            </a:r>
            <a:r>
              <a:rPr sz="3600" spc="457" baseline="25462" dirty="0"/>
              <a:t> </a:t>
            </a:r>
            <a:r>
              <a:rPr sz="3600" dirty="0"/>
              <a:t>Gen.</a:t>
            </a:r>
            <a:r>
              <a:rPr sz="3600" spc="-15" dirty="0"/>
              <a:t> </a:t>
            </a:r>
            <a:r>
              <a:rPr sz="3600" dirty="0"/>
              <a:t>Intel</a:t>
            </a:r>
            <a:r>
              <a:rPr sz="3600" spc="-15" dirty="0"/>
              <a:t> </a:t>
            </a:r>
            <a:r>
              <a:rPr sz="3600" spc="-5" dirty="0"/>
              <a:t>Processor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941832" y="1364741"/>
            <a:ext cx="9311640" cy="3124200"/>
            <a:chOff x="941832" y="1364741"/>
            <a:chExt cx="9311640" cy="3124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832" y="1364741"/>
              <a:ext cx="1818894" cy="18333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6016" y="1364741"/>
              <a:ext cx="7077456" cy="3124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76016" y="3444240"/>
              <a:ext cx="6837680" cy="176530"/>
            </a:xfrm>
            <a:custGeom>
              <a:avLst/>
              <a:gdLst/>
              <a:ahLst/>
              <a:cxnLst/>
              <a:rect l="l" t="t" r="r" b="b"/>
              <a:pathLst>
                <a:path w="6837680" h="176529">
                  <a:moveTo>
                    <a:pt x="0" y="176022"/>
                  </a:moveTo>
                  <a:lnTo>
                    <a:pt x="6837426" y="176022"/>
                  </a:lnTo>
                  <a:lnTo>
                    <a:pt x="6837426" y="0"/>
                  </a:lnTo>
                  <a:lnTo>
                    <a:pt x="0" y="0"/>
                  </a:lnTo>
                  <a:lnTo>
                    <a:pt x="0" y="176022"/>
                  </a:lnTo>
                  <a:close/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645914" y="4606290"/>
            <a:ext cx="3119755" cy="2007870"/>
            <a:chOff x="4645914" y="4606290"/>
            <a:chExt cx="3119755" cy="2007870"/>
          </a:xfrm>
        </p:grpSpPr>
        <p:sp>
          <p:nvSpPr>
            <p:cNvPr id="8" name="object 8"/>
            <p:cNvSpPr/>
            <p:nvPr/>
          </p:nvSpPr>
          <p:spPr>
            <a:xfrm>
              <a:off x="4652391" y="4612767"/>
              <a:ext cx="3107055" cy="1995170"/>
            </a:xfrm>
            <a:custGeom>
              <a:avLst/>
              <a:gdLst/>
              <a:ahLst/>
              <a:cxnLst/>
              <a:rect l="l" t="t" r="r" b="b"/>
              <a:pathLst>
                <a:path w="3107054" h="1995170">
                  <a:moveTo>
                    <a:pt x="2774188" y="0"/>
                  </a:moveTo>
                  <a:lnTo>
                    <a:pt x="332486" y="0"/>
                  </a:lnTo>
                  <a:lnTo>
                    <a:pt x="283350" y="3604"/>
                  </a:lnTo>
                  <a:lnTo>
                    <a:pt x="236454" y="14075"/>
                  </a:lnTo>
                  <a:lnTo>
                    <a:pt x="192311" y="30899"/>
                  </a:lnTo>
                  <a:lnTo>
                    <a:pt x="151437" y="53561"/>
                  </a:lnTo>
                  <a:lnTo>
                    <a:pt x="114344" y="81548"/>
                  </a:lnTo>
                  <a:lnTo>
                    <a:pt x="81548" y="114344"/>
                  </a:lnTo>
                  <a:lnTo>
                    <a:pt x="53561" y="151437"/>
                  </a:lnTo>
                  <a:lnTo>
                    <a:pt x="30899" y="192311"/>
                  </a:lnTo>
                  <a:lnTo>
                    <a:pt x="14075" y="236454"/>
                  </a:lnTo>
                  <a:lnTo>
                    <a:pt x="3604" y="283350"/>
                  </a:lnTo>
                  <a:lnTo>
                    <a:pt x="0" y="332485"/>
                  </a:lnTo>
                  <a:lnTo>
                    <a:pt x="0" y="1662417"/>
                  </a:lnTo>
                  <a:lnTo>
                    <a:pt x="3604" y="1711553"/>
                  </a:lnTo>
                  <a:lnTo>
                    <a:pt x="14075" y="1758450"/>
                  </a:lnTo>
                  <a:lnTo>
                    <a:pt x="30899" y="1802593"/>
                  </a:lnTo>
                  <a:lnTo>
                    <a:pt x="53561" y="1843469"/>
                  </a:lnTo>
                  <a:lnTo>
                    <a:pt x="81548" y="1880564"/>
                  </a:lnTo>
                  <a:lnTo>
                    <a:pt x="114344" y="1913362"/>
                  </a:lnTo>
                  <a:lnTo>
                    <a:pt x="151437" y="1941350"/>
                  </a:lnTo>
                  <a:lnTo>
                    <a:pt x="192311" y="1964014"/>
                  </a:lnTo>
                  <a:lnTo>
                    <a:pt x="236454" y="1980838"/>
                  </a:lnTo>
                  <a:lnTo>
                    <a:pt x="283350" y="1991311"/>
                  </a:lnTo>
                  <a:lnTo>
                    <a:pt x="332486" y="1994915"/>
                  </a:lnTo>
                  <a:lnTo>
                    <a:pt x="2774188" y="1994915"/>
                  </a:lnTo>
                  <a:lnTo>
                    <a:pt x="2823323" y="1991311"/>
                  </a:lnTo>
                  <a:lnTo>
                    <a:pt x="2870219" y="1980838"/>
                  </a:lnTo>
                  <a:lnTo>
                    <a:pt x="2914362" y="1964014"/>
                  </a:lnTo>
                  <a:lnTo>
                    <a:pt x="2955236" y="1941350"/>
                  </a:lnTo>
                  <a:lnTo>
                    <a:pt x="2992329" y="1913362"/>
                  </a:lnTo>
                  <a:lnTo>
                    <a:pt x="3025125" y="1880564"/>
                  </a:lnTo>
                  <a:lnTo>
                    <a:pt x="3053112" y="1843469"/>
                  </a:lnTo>
                  <a:lnTo>
                    <a:pt x="3075774" y="1802593"/>
                  </a:lnTo>
                  <a:lnTo>
                    <a:pt x="3092598" y="1758450"/>
                  </a:lnTo>
                  <a:lnTo>
                    <a:pt x="3103069" y="1711553"/>
                  </a:lnTo>
                  <a:lnTo>
                    <a:pt x="3106674" y="1662417"/>
                  </a:lnTo>
                  <a:lnTo>
                    <a:pt x="3106674" y="332485"/>
                  </a:lnTo>
                  <a:lnTo>
                    <a:pt x="3103069" y="283350"/>
                  </a:lnTo>
                  <a:lnTo>
                    <a:pt x="3092598" y="236454"/>
                  </a:lnTo>
                  <a:lnTo>
                    <a:pt x="3075774" y="192311"/>
                  </a:lnTo>
                  <a:lnTo>
                    <a:pt x="3053112" y="151437"/>
                  </a:lnTo>
                  <a:lnTo>
                    <a:pt x="3025125" y="114344"/>
                  </a:lnTo>
                  <a:lnTo>
                    <a:pt x="2992329" y="81548"/>
                  </a:lnTo>
                  <a:lnTo>
                    <a:pt x="2955236" y="53561"/>
                  </a:lnTo>
                  <a:lnTo>
                    <a:pt x="2914362" y="30899"/>
                  </a:lnTo>
                  <a:lnTo>
                    <a:pt x="2870219" y="14075"/>
                  </a:lnTo>
                  <a:lnTo>
                    <a:pt x="2823323" y="3604"/>
                  </a:lnTo>
                  <a:lnTo>
                    <a:pt x="277418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52391" y="4612767"/>
              <a:ext cx="3107055" cy="1995170"/>
            </a:xfrm>
            <a:custGeom>
              <a:avLst/>
              <a:gdLst/>
              <a:ahLst/>
              <a:cxnLst/>
              <a:rect l="l" t="t" r="r" b="b"/>
              <a:pathLst>
                <a:path w="3107054" h="1995170">
                  <a:moveTo>
                    <a:pt x="0" y="332485"/>
                  </a:moveTo>
                  <a:lnTo>
                    <a:pt x="3604" y="283350"/>
                  </a:lnTo>
                  <a:lnTo>
                    <a:pt x="14075" y="236454"/>
                  </a:lnTo>
                  <a:lnTo>
                    <a:pt x="30899" y="192311"/>
                  </a:lnTo>
                  <a:lnTo>
                    <a:pt x="53561" y="151437"/>
                  </a:lnTo>
                  <a:lnTo>
                    <a:pt x="81548" y="114344"/>
                  </a:lnTo>
                  <a:lnTo>
                    <a:pt x="114344" y="81548"/>
                  </a:lnTo>
                  <a:lnTo>
                    <a:pt x="151437" y="53561"/>
                  </a:lnTo>
                  <a:lnTo>
                    <a:pt x="192311" y="30899"/>
                  </a:lnTo>
                  <a:lnTo>
                    <a:pt x="236454" y="14075"/>
                  </a:lnTo>
                  <a:lnTo>
                    <a:pt x="283350" y="3604"/>
                  </a:lnTo>
                  <a:lnTo>
                    <a:pt x="332486" y="0"/>
                  </a:lnTo>
                  <a:lnTo>
                    <a:pt x="2774188" y="0"/>
                  </a:lnTo>
                  <a:lnTo>
                    <a:pt x="2823323" y="3604"/>
                  </a:lnTo>
                  <a:lnTo>
                    <a:pt x="2870219" y="14075"/>
                  </a:lnTo>
                  <a:lnTo>
                    <a:pt x="2914362" y="30899"/>
                  </a:lnTo>
                  <a:lnTo>
                    <a:pt x="2955236" y="53561"/>
                  </a:lnTo>
                  <a:lnTo>
                    <a:pt x="2992329" y="81548"/>
                  </a:lnTo>
                  <a:lnTo>
                    <a:pt x="3025125" y="114344"/>
                  </a:lnTo>
                  <a:lnTo>
                    <a:pt x="3053112" y="151437"/>
                  </a:lnTo>
                  <a:lnTo>
                    <a:pt x="3075774" y="192311"/>
                  </a:lnTo>
                  <a:lnTo>
                    <a:pt x="3092598" y="236454"/>
                  </a:lnTo>
                  <a:lnTo>
                    <a:pt x="3103069" y="283350"/>
                  </a:lnTo>
                  <a:lnTo>
                    <a:pt x="3106674" y="332485"/>
                  </a:lnTo>
                  <a:lnTo>
                    <a:pt x="3106674" y="1662417"/>
                  </a:lnTo>
                  <a:lnTo>
                    <a:pt x="3103069" y="1711553"/>
                  </a:lnTo>
                  <a:lnTo>
                    <a:pt x="3092598" y="1758450"/>
                  </a:lnTo>
                  <a:lnTo>
                    <a:pt x="3075774" y="1802593"/>
                  </a:lnTo>
                  <a:lnTo>
                    <a:pt x="3053112" y="1843469"/>
                  </a:lnTo>
                  <a:lnTo>
                    <a:pt x="3025125" y="1880564"/>
                  </a:lnTo>
                  <a:lnTo>
                    <a:pt x="2992329" y="1913362"/>
                  </a:lnTo>
                  <a:lnTo>
                    <a:pt x="2955236" y="1941350"/>
                  </a:lnTo>
                  <a:lnTo>
                    <a:pt x="2914362" y="1964014"/>
                  </a:lnTo>
                  <a:lnTo>
                    <a:pt x="2870219" y="1980838"/>
                  </a:lnTo>
                  <a:lnTo>
                    <a:pt x="2823323" y="1991311"/>
                  </a:lnTo>
                  <a:lnTo>
                    <a:pt x="2774188" y="1994915"/>
                  </a:lnTo>
                  <a:lnTo>
                    <a:pt x="332486" y="1994915"/>
                  </a:lnTo>
                  <a:lnTo>
                    <a:pt x="283350" y="1991311"/>
                  </a:lnTo>
                  <a:lnTo>
                    <a:pt x="236454" y="1980838"/>
                  </a:lnTo>
                  <a:lnTo>
                    <a:pt x="192311" y="1964014"/>
                  </a:lnTo>
                  <a:lnTo>
                    <a:pt x="151437" y="1941350"/>
                  </a:lnTo>
                  <a:lnTo>
                    <a:pt x="114344" y="1913362"/>
                  </a:lnTo>
                  <a:lnTo>
                    <a:pt x="81548" y="1880564"/>
                  </a:lnTo>
                  <a:lnTo>
                    <a:pt x="53561" y="1843469"/>
                  </a:lnTo>
                  <a:lnTo>
                    <a:pt x="30899" y="1802593"/>
                  </a:lnTo>
                  <a:lnTo>
                    <a:pt x="14075" y="1758450"/>
                  </a:lnTo>
                  <a:lnTo>
                    <a:pt x="3604" y="1711553"/>
                  </a:lnTo>
                  <a:lnTo>
                    <a:pt x="0" y="1662417"/>
                  </a:lnTo>
                  <a:lnTo>
                    <a:pt x="0" y="332485"/>
                  </a:lnTo>
                  <a:close/>
                </a:path>
              </a:pathLst>
            </a:custGeom>
            <a:ln w="12954">
              <a:solidFill>
                <a:srgbClr val="002C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92769" y="5083120"/>
              <a:ext cx="1129030" cy="866775"/>
            </a:xfrm>
            <a:custGeom>
              <a:avLst/>
              <a:gdLst/>
              <a:ahLst/>
              <a:cxnLst/>
              <a:rect l="l" t="t" r="r" b="b"/>
              <a:pathLst>
                <a:path w="1129029" h="866775">
                  <a:moveTo>
                    <a:pt x="371221" y="0"/>
                  </a:moveTo>
                  <a:lnTo>
                    <a:pt x="496286" y="0"/>
                  </a:lnTo>
                </a:path>
                <a:path w="1129029" h="866775">
                  <a:moveTo>
                    <a:pt x="823280" y="0"/>
                  </a:moveTo>
                  <a:lnTo>
                    <a:pt x="1123936" y="0"/>
                  </a:lnTo>
                </a:path>
                <a:path w="1129029" h="866775">
                  <a:moveTo>
                    <a:pt x="0" y="866417"/>
                  </a:moveTo>
                  <a:lnTo>
                    <a:pt x="1128738" y="866417"/>
                  </a:lnTo>
                </a:path>
              </a:pathLst>
            </a:custGeom>
            <a:ln w="15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332" y="4580382"/>
            <a:ext cx="3403854" cy="204292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706822" y="5697281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40288" y="5510738"/>
            <a:ext cx="120396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00" spc="15" dirty="0">
                <a:latin typeface="Times New Roman"/>
                <a:cs typeface="Times New Roman"/>
              </a:rPr>
              <a:t>1</a:t>
            </a:r>
            <a:r>
              <a:rPr sz="2400" spc="40" dirty="0">
                <a:latin typeface="Times New Roman"/>
                <a:cs typeface="Times New Roman"/>
              </a:rPr>
              <a:t>0</a:t>
            </a:r>
            <a:r>
              <a:rPr sz="2100" baseline="43650" dirty="0">
                <a:latin typeface="Times New Roman"/>
                <a:cs typeface="Times New Roman"/>
              </a:rPr>
              <a:t>6</a:t>
            </a:r>
            <a:r>
              <a:rPr sz="2100" spc="-127" baseline="436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</a:t>
            </a:r>
            <a:r>
              <a:rPr sz="2400" spc="25" dirty="0">
                <a:latin typeface="Times New Roman"/>
                <a:cs typeface="Times New Roman"/>
              </a:rPr>
              <a:t>m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/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30019" y="5704717"/>
            <a:ext cx="19304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5" dirty="0">
                <a:latin typeface="Times New Roman"/>
                <a:cs typeface="Times New Roman"/>
              </a:rPr>
              <a:t>~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35600" y="5945168"/>
            <a:ext cx="814069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5" dirty="0">
                <a:latin typeface="Times New Roman"/>
                <a:cs typeface="Times New Roman"/>
              </a:rPr>
              <a:t>10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nm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76656" y="5048131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60859" y="5078819"/>
            <a:ext cx="71056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5145" algn="l"/>
              </a:tabLst>
            </a:pPr>
            <a:r>
              <a:rPr sz="2400" i="1" spc="5" dirty="0">
                <a:latin typeface="Times New Roman"/>
                <a:cs typeface="Times New Roman"/>
              </a:rPr>
              <a:t>t	</a:t>
            </a:r>
            <a:r>
              <a:rPr sz="2400" i="1" spc="15" dirty="0">
                <a:latin typeface="Times New Roman"/>
                <a:cs typeface="Times New Roman"/>
              </a:rPr>
              <a:t>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62313" y="4838343"/>
            <a:ext cx="133223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51155" algn="l"/>
              </a:tabLst>
            </a:pPr>
            <a:r>
              <a:rPr sz="2400" i="1" spc="5" dirty="0">
                <a:latin typeface="Times New Roman"/>
                <a:cs typeface="Times New Roman"/>
              </a:rPr>
              <a:t>f	</a:t>
            </a:r>
            <a:r>
              <a:rPr sz="2400" spc="15" dirty="0">
                <a:latin typeface="Times New Roman"/>
                <a:cs typeface="Times New Roman"/>
              </a:rPr>
              <a:t>~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3600" spc="22" baseline="35879" dirty="0">
                <a:latin typeface="Times New Roman"/>
                <a:cs typeface="Times New Roman"/>
              </a:rPr>
              <a:t>1</a:t>
            </a:r>
            <a:r>
              <a:rPr sz="3600" spc="-142" baseline="35879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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3600" i="1" baseline="35879" dirty="0">
                <a:latin typeface="Times New Roman"/>
                <a:cs typeface="Times New Roman"/>
              </a:rPr>
              <a:t>v</a:t>
            </a:r>
            <a:r>
              <a:rPr sz="2100" i="1" baseline="37698" dirty="0">
                <a:latin typeface="Times New Roman"/>
                <a:cs typeface="Times New Roman"/>
              </a:rPr>
              <a:t>S</a:t>
            </a:r>
            <a:endParaRPr sz="2100" baseline="3769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90547" y="5704717"/>
            <a:ext cx="132588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32790" algn="l"/>
              </a:tabLst>
            </a:pPr>
            <a:r>
              <a:rPr sz="2400" spc="15" dirty="0">
                <a:latin typeface="Symbol"/>
                <a:cs typeface="Symbol"/>
              </a:rPr>
              <a:t></a:t>
            </a:r>
            <a:r>
              <a:rPr sz="2400" spc="-31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10</a:t>
            </a:r>
            <a:r>
              <a:rPr sz="2400" dirty="0">
                <a:latin typeface="Times New Roman"/>
                <a:cs typeface="Times New Roman"/>
              </a:rPr>
              <a:t>	G</a:t>
            </a:r>
            <a:r>
              <a:rPr sz="2400" spc="5" dirty="0">
                <a:latin typeface="Times New Roman"/>
                <a:cs typeface="Times New Roman"/>
              </a:rPr>
              <a:t>H</a:t>
            </a:r>
            <a:r>
              <a:rPr sz="2400" spc="15" dirty="0"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36306" y="5103114"/>
            <a:ext cx="31032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i="1" spc="-10" dirty="0">
                <a:solidFill>
                  <a:srgbClr val="FF0000"/>
                </a:solidFill>
                <a:latin typeface="Arial"/>
                <a:cs typeface="Arial"/>
              </a:rPr>
              <a:t>Transistor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speed</a:t>
            </a:r>
            <a:r>
              <a:rPr sz="24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limiting</a:t>
            </a:r>
            <a:r>
              <a:rPr sz="2400" b="1" i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factor!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830289" y="329442"/>
            <a:ext cx="9275062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Speed Limit and Power Dissipation </a:t>
            </a:r>
            <a:r>
              <a:rPr sz="3200" spc="-880" dirty="0"/>
              <a:t> </a:t>
            </a:r>
            <a:r>
              <a:rPr sz="3200" spc="-5" dirty="0"/>
              <a:t>on </a:t>
            </a:r>
            <a:r>
              <a:rPr sz="3200" spc="-10" dirty="0"/>
              <a:t>the</a:t>
            </a:r>
            <a:r>
              <a:rPr sz="3200" dirty="0"/>
              <a:t> </a:t>
            </a:r>
            <a:r>
              <a:rPr sz="3200" spc="-5" dirty="0"/>
              <a:t>Device</a:t>
            </a:r>
            <a:r>
              <a:rPr sz="3200" spc="-20" dirty="0"/>
              <a:t> </a:t>
            </a:r>
            <a:r>
              <a:rPr sz="3200" spc="-5" dirty="0"/>
              <a:t>Level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281683" y="1444368"/>
            <a:ext cx="8761095" cy="2839720"/>
            <a:chOff x="1281683" y="1444368"/>
            <a:chExt cx="8761095" cy="2839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1683" y="1591055"/>
              <a:ext cx="4640580" cy="26890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3385" y="1444407"/>
              <a:ext cx="3348990" cy="2787015"/>
            </a:xfrm>
            <a:custGeom>
              <a:avLst/>
              <a:gdLst/>
              <a:ahLst/>
              <a:cxnLst/>
              <a:rect l="l" t="t" r="r" b="b"/>
              <a:pathLst>
                <a:path w="3348990" h="2787015">
                  <a:moveTo>
                    <a:pt x="3348980" y="0"/>
                  </a:moveTo>
                  <a:lnTo>
                    <a:pt x="0" y="0"/>
                  </a:lnTo>
                  <a:lnTo>
                    <a:pt x="0" y="2786939"/>
                  </a:lnTo>
                  <a:lnTo>
                    <a:pt x="3348981" y="2786939"/>
                  </a:lnTo>
                  <a:lnTo>
                    <a:pt x="3348980" y="0"/>
                  </a:lnTo>
                  <a:close/>
                </a:path>
              </a:pathLst>
            </a:custGeom>
            <a:solidFill>
              <a:srgbClr val="B7DEE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48691" y="1444370"/>
              <a:ext cx="3394075" cy="2839720"/>
            </a:xfrm>
            <a:custGeom>
              <a:avLst/>
              <a:gdLst/>
              <a:ahLst/>
              <a:cxnLst/>
              <a:rect l="l" t="t" r="r" b="b"/>
              <a:pathLst>
                <a:path w="3394075" h="2839720">
                  <a:moveTo>
                    <a:pt x="3393732" y="2795028"/>
                  </a:moveTo>
                  <a:lnTo>
                    <a:pt x="3377222" y="2785427"/>
                  </a:lnTo>
                  <a:lnTo>
                    <a:pt x="3317075" y="2750451"/>
                  </a:lnTo>
                  <a:lnTo>
                    <a:pt x="3311233" y="2752001"/>
                  </a:lnTo>
                  <a:lnTo>
                    <a:pt x="3305835" y="2761157"/>
                  </a:lnTo>
                  <a:lnTo>
                    <a:pt x="3307384" y="2767050"/>
                  </a:lnTo>
                  <a:lnTo>
                    <a:pt x="3339007" y="2785427"/>
                  </a:lnTo>
                  <a:lnTo>
                    <a:pt x="54317" y="2785427"/>
                  </a:lnTo>
                  <a:lnTo>
                    <a:pt x="54317" y="54571"/>
                  </a:lnTo>
                  <a:lnTo>
                    <a:pt x="54317" y="23952"/>
                  </a:lnTo>
                  <a:lnTo>
                    <a:pt x="54381" y="54660"/>
                  </a:lnTo>
                  <a:lnTo>
                    <a:pt x="70116" y="81559"/>
                  </a:lnTo>
                  <a:lnTo>
                    <a:pt x="72745" y="86106"/>
                  </a:lnTo>
                  <a:lnTo>
                    <a:pt x="78651" y="87642"/>
                  </a:lnTo>
                  <a:lnTo>
                    <a:pt x="83273" y="85026"/>
                  </a:lnTo>
                  <a:lnTo>
                    <a:pt x="87833" y="82334"/>
                  </a:lnTo>
                  <a:lnTo>
                    <a:pt x="89433" y="76441"/>
                  </a:lnTo>
                  <a:lnTo>
                    <a:pt x="55816" y="19011"/>
                  </a:lnTo>
                  <a:lnTo>
                    <a:pt x="44691" y="0"/>
                  </a:lnTo>
                  <a:lnTo>
                    <a:pt x="2679" y="71831"/>
                  </a:lnTo>
                  <a:lnTo>
                    <a:pt x="0" y="76441"/>
                  </a:lnTo>
                  <a:lnTo>
                    <a:pt x="1549" y="82334"/>
                  </a:lnTo>
                  <a:lnTo>
                    <a:pt x="6146" y="85026"/>
                  </a:lnTo>
                  <a:lnTo>
                    <a:pt x="10744" y="87642"/>
                  </a:lnTo>
                  <a:lnTo>
                    <a:pt x="16637" y="86106"/>
                  </a:lnTo>
                  <a:lnTo>
                    <a:pt x="19316" y="81559"/>
                  </a:lnTo>
                  <a:lnTo>
                    <a:pt x="35052" y="54660"/>
                  </a:lnTo>
                  <a:lnTo>
                    <a:pt x="44716" y="38150"/>
                  </a:lnTo>
                  <a:lnTo>
                    <a:pt x="35115" y="54571"/>
                  </a:lnTo>
                  <a:lnTo>
                    <a:pt x="35064" y="2795041"/>
                  </a:lnTo>
                  <a:lnTo>
                    <a:pt x="44691" y="2795041"/>
                  </a:lnTo>
                  <a:lnTo>
                    <a:pt x="44691" y="2804630"/>
                  </a:lnTo>
                  <a:lnTo>
                    <a:pt x="3339007" y="2804630"/>
                  </a:lnTo>
                  <a:lnTo>
                    <a:pt x="3307384" y="2823019"/>
                  </a:lnTo>
                  <a:lnTo>
                    <a:pt x="3305835" y="2828899"/>
                  </a:lnTo>
                  <a:lnTo>
                    <a:pt x="3311233" y="2838069"/>
                  </a:lnTo>
                  <a:lnTo>
                    <a:pt x="3317075" y="2839618"/>
                  </a:lnTo>
                  <a:lnTo>
                    <a:pt x="3377222" y="2804630"/>
                  </a:lnTo>
                  <a:lnTo>
                    <a:pt x="3393732" y="2795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57888" y="1743465"/>
              <a:ext cx="2591435" cy="2424430"/>
            </a:xfrm>
            <a:custGeom>
              <a:avLst/>
              <a:gdLst/>
              <a:ahLst/>
              <a:cxnLst/>
              <a:rect l="l" t="t" r="r" b="b"/>
              <a:pathLst>
                <a:path w="2591434" h="2424429">
                  <a:moveTo>
                    <a:pt x="0" y="0"/>
                  </a:moveTo>
                  <a:lnTo>
                    <a:pt x="8842" y="50569"/>
                  </a:lnTo>
                  <a:lnTo>
                    <a:pt x="17685" y="101067"/>
                  </a:lnTo>
                  <a:lnTo>
                    <a:pt x="26528" y="151416"/>
                  </a:lnTo>
                  <a:lnTo>
                    <a:pt x="35372" y="201542"/>
                  </a:lnTo>
                  <a:lnTo>
                    <a:pt x="44218" y="251368"/>
                  </a:lnTo>
                  <a:lnTo>
                    <a:pt x="53064" y="300820"/>
                  </a:lnTo>
                  <a:lnTo>
                    <a:pt x="61913" y="349821"/>
                  </a:lnTo>
                  <a:lnTo>
                    <a:pt x="70763" y="398296"/>
                  </a:lnTo>
                  <a:lnTo>
                    <a:pt x="79616" y="446169"/>
                  </a:lnTo>
                  <a:lnTo>
                    <a:pt x="88472" y="493365"/>
                  </a:lnTo>
                  <a:lnTo>
                    <a:pt x="97330" y="539808"/>
                  </a:lnTo>
                  <a:lnTo>
                    <a:pt x="106346" y="589502"/>
                  </a:lnTo>
                  <a:lnTo>
                    <a:pt x="114256" y="637599"/>
                  </a:lnTo>
                  <a:lnTo>
                    <a:pt x="121535" y="684498"/>
                  </a:lnTo>
                  <a:lnTo>
                    <a:pt x="128656" y="730599"/>
                  </a:lnTo>
                  <a:lnTo>
                    <a:pt x="136092" y="776302"/>
                  </a:lnTo>
                  <a:lnTo>
                    <a:pt x="144319" y="822007"/>
                  </a:lnTo>
                  <a:lnTo>
                    <a:pt x="153808" y="868114"/>
                  </a:lnTo>
                  <a:lnTo>
                    <a:pt x="165035" y="915023"/>
                  </a:lnTo>
                  <a:lnTo>
                    <a:pt x="178474" y="963133"/>
                  </a:lnTo>
                  <a:lnTo>
                    <a:pt x="194597" y="1012844"/>
                  </a:lnTo>
                  <a:lnTo>
                    <a:pt x="210003" y="1056169"/>
                  </a:lnTo>
                  <a:lnTo>
                    <a:pt x="226761" y="1101409"/>
                  </a:lnTo>
                  <a:lnTo>
                    <a:pt x="244787" y="1148082"/>
                  </a:lnTo>
                  <a:lnTo>
                    <a:pt x="263995" y="1195702"/>
                  </a:lnTo>
                  <a:lnTo>
                    <a:pt x="284300" y="1243785"/>
                  </a:lnTo>
                  <a:lnTo>
                    <a:pt x="305618" y="1291847"/>
                  </a:lnTo>
                  <a:lnTo>
                    <a:pt x="327865" y="1339404"/>
                  </a:lnTo>
                  <a:lnTo>
                    <a:pt x="350955" y="1385971"/>
                  </a:lnTo>
                  <a:lnTo>
                    <a:pt x="374804" y="1431064"/>
                  </a:lnTo>
                  <a:lnTo>
                    <a:pt x="399328" y="1474198"/>
                  </a:lnTo>
                  <a:lnTo>
                    <a:pt x="424440" y="1514889"/>
                  </a:lnTo>
                  <a:lnTo>
                    <a:pt x="450057" y="1552653"/>
                  </a:lnTo>
                  <a:lnTo>
                    <a:pt x="481058" y="1594084"/>
                  </a:lnTo>
                  <a:lnTo>
                    <a:pt x="512257" y="1632034"/>
                  </a:lnTo>
                  <a:lnTo>
                    <a:pt x="544039" y="1667083"/>
                  </a:lnTo>
                  <a:lnTo>
                    <a:pt x="576787" y="1699814"/>
                  </a:lnTo>
                  <a:lnTo>
                    <a:pt x="610884" y="1730810"/>
                  </a:lnTo>
                  <a:lnTo>
                    <a:pt x="646715" y="1760650"/>
                  </a:lnTo>
                  <a:lnTo>
                    <a:pt x="684663" y="1789919"/>
                  </a:lnTo>
                  <a:lnTo>
                    <a:pt x="725112" y="1819197"/>
                  </a:lnTo>
                  <a:lnTo>
                    <a:pt x="768446" y="1849067"/>
                  </a:lnTo>
                  <a:lnTo>
                    <a:pt x="815047" y="1880110"/>
                  </a:lnTo>
                  <a:lnTo>
                    <a:pt x="854283" y="1905015"/>
                  </a:lnTo>
                  <a:lnTo>
                    <a:pt x="897165" y="1930586"/>
                  </a:lnTo>
                  <a:lnTo>
                    <a:pt x="943022" y="1956590"/>
                  </a:lnTo>
                  <a:lnTo>
                    <a:pt x="991180" y="1982796"/>
                  </a:lnTo>
                  <a:lnTo>
                    <a:pt x="1040967" y="2008972"/>
                  </a:lnTo>
                  <a:lnTo>
                    <a:pt x="1091711" y="2034886"/>
                  </a:lnTo>
                  <a:lnTo>
                    <a:pt x="1142738" y="2060306"/>
                  </a:lnTo>
                  <a:lnTo>
                    <a:pt x="1193377" y="2085000"/>
                  </a:lnTo>
                  <a:lnTo>
                    <a:pt x="1242955" y="2108735"/>
                  </a:lnTo>
                  <a:lnTo>
                    <a:pt x="1290798" y="2131281"/>
                  </a:lnTo>
                  <a:lnTo>
                    <a:pt x="1336235" y="2152404"/>
                  </a:lnTo>
                  <a:lnTo>
                    <a:pt x="1378594" y="2171873"/>
                  </a:lnTo>
                  <a:lnTo>
                    <a:pt x="1417200" y="2189456"/>
                  </a:lnTo>
                  <a:lnTo>
                    <a:pt x="1479968" y="2217127"/>
                  </a:lnTo>
                  <a:lnTo>
                    <a:pt x="1534331" y="2239406"/>
                  </a:lnTo>
                  <a:lnTo>
                    <a:pt x="1582682" y="2257459"/>
                  </a:lnTo>
                  <a:lnTo>
                    <a:pt x="1627419" y="2272453"/>
                  </a:lnTo>
                  <a:lnTo>
                    <a:pt x="1670935" y="2285555"/>
                  </a:lnTo>
                  <a:lnTo>
                    <a:pt x="1715628" y="2297933"/>
                  </a:lnTo>
                  <a:lnTo>
                    <a:pt x="1763892" y="2310753"/>
                  </a:lnTo>
                  <a:lnTo>
                    <a:pt x="1815272" y="2323361"/>
                  </a:lnTo>
                  <a:lnTo>
                    <a:pt x="1867522" y="2334501"/>
                  </a:lnTo>
                  <a:lnTo>
                    <a:pt x="1920271" y="2344438"/>
                  </a:lnTo>
                  <a:lnTo>
                    <a:pt x="1973146" y="2353438"/>
                  </a:lnTo>
                  <a:lnTo>
                    <a:pt x="2025777" y="2361766"/>
                  </a:lnTo>
                  <a:lnTo>
                    <a:pt x="2077791" y="2369688"/>
                  </a:lnTo>
                  <a:lnTo>
                    <a:pt x="2128817" y="2377467"/>
                  </a:lnTo>
                  <a:lnTo>
                    <a:pt x="2180655" y="2385176"/>
                  </a:lnTo>
                  <a:lnTo>
                    <a:pt x="2234272" y="2392603"/>
                  </a:lnTo>
                  <a:lnTo>
                    <a:pt x="2287964" y="2399587"/>
                  </a:lnTo>
                  <a:lnTo>
                    <a:pt x="2340027" y="2405970"/>
                  </a:lnTo>
                  <a:lnTo>
                    <a:pt x="2388759" y="2411594"/>
                  </a:lnTo>
                  <a:lnTo>
                    <a:pt x="2432454" y="2416298"/>
                  </a:lnTo>
                  <a:lnTo>
                    <a:pt x="2517781" y="2423406"/>
                  </a:lnTo>
                  <a:lnTo>
                    <a:pt x="2550754" y="2423903"/>
                  </a:lnTo>
                  <a:lnTo>
                    <a:pt x="2573472" y="2422410"/>
                  </a:lnTo>
                  <a:lnTo>
                    <a:pt x="2591073" y="2419925"/>
                  </a:lnTo>
                </a:path>
              </a:pathLst>
            </a:custGeom>
            <a:ln w="22436">
              <a:solidFill>
                <a:srgbClr val="006FC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27107" y="4114115"/>
              <a:ext cx="269875" cy="104139"/>
            </a:xfrm>
            <a:custGeom>
              <a:avLst/>
              <a:gdLst/>
              <a:ahLst/>
              <a:cxnLst/>
              <a:rect l="l" t="t" r="r" b="b"/>
              <a:pathLst>
                <a:path w="269875" h="104139">
                  <a:moveTo>
                    <a:pt x="205711" y="63593"/>
                  </a:moveTo>
                  <a:lnTo>
                    <a:pt x="168530" y="84479"/>
                  </a:lnTo>
                  <a:lnTo>
                    <a:pt x="166604" y="91310"/>
                  </a:lnTo>
                  <a:lnTo>
                    <a:pt x="169622" y="96700"/>
                  </a:lnTo>
                  <a:lnTo>
                    <a:pt x="172703" y="102097"/>
                  </a:lnTo>
                  <a:lnTo>
                    <a:pt x="179509" y="104005"/>
                  </a:lnTo>
                  <a:lnTo>
                    <a:pt x="250375" y="64223"/>
                  </a:lnTo>
                  <a:lnTo>
                    <a:pt x="247242" y="64223"/>
                  </a:lnTo>
                  <a:lnTo>
                    <a:pt x="205711" y="63593"/>
                  </a:lnTo>
                  <a:close/>
                </a:path>
                <a:path w="269875" h="104139">
                  <a:moveTo>
                    <a:pt x="225147" y="52675"/>
                  </a:moveTo>
                  <a:lnTo>
                    <a:pt x="205711" y="63593"/>
                  </a:lnTo>
                  <a:lnTo>
                    <a:pt x="247242" y="64223"/>
                  </a:lnTo>
                  <a:lnTo>
                    <a:pt x="247270" y="62610"/>
                  </a:lnTo>
                  <a:lnTo>
                    <a:pt x="241657" y="62610"/>
                  </a:lnTo>
                  <a:lnTo>
                    <a:pt x="225147" y="52675"/>
                  </a:lnTo>
                  <a:close/>
                </a:path>
                <a:path w="269875" h="104139">
                  <a:moveTo>
                    <a:pt x="181114" y="0"/>
                  </a:moveTo>
                  <a:lnTo>
                    <a:pt x="174244" y="1702"/>
                  </a:lnTo>
                  <a:lnTo>
                    <a:pt x="167824" y="12298"/>
                  </a:lnTo>
                  <a:lnTo>
                    <a:pt x="169493" y="19186"/>
                  </a:lnTo>
                  <a:lnTo>
                    <a:pt x="206055" y="41187"/>
                  </a:lnTo>
                  <a:lnTo>
                    <a:pt x="247627" y="41817"/>
                  </a:lnTo>
                  <a:lnTo>
                    <a:pt x="247242" y="64223"/>
                  </a:lnTo>
                  <a:lnTo>
                    <a:pt x="250375" y="64223"/>
                  </a:lnTo>
                  <a:lnTo>
                    <a:pt x="269713" y="53359"/>
                  </a:lnTo>
                  <a:lnTo>
                    <a:pt x="181114" y="0"/>
                  </a:lnTo>
                  <a:close/>
                </a:path>
                <a:path w="269875" h="104139">
                  <a:moveTo>
                    <a:pt x="385" y="38072"/>
                  </a:moveTo>
                  <a:lnTo>
                    <a:pt x="0" y="60472"/>
                  </a:lnTo>
                  <a:lnTo>
                    <a:pt x="205711" y="63593"/>
                  </a:lnTo>
                  <a:lnTo>
                    <a:pt x="225147" y="52675"/>
                  </a:lnTo>
                  <a:lnTo>
                    <a:pt x="206055" y="41187"/>
                  </a:lnTo>
                  <a:lnTo>
                    <a:pt x="385" y="38072"/>
                  </a:lnTo>
                  <a:close/>
                </a:path>
                <a:path w="269875" h="104139">
                  <a:moveTo>
                    <a:pt x="241913" y="43257"/>
                  </a:moveTo>
                  <a:lnTo>
                    <a:pt x="225147" y="52675"/>
                  </a:lnTo>
                  <a:lnTo>
                    <a:pt x="241657" y="62610"/>
                  </a:lnTo>
                  <a:lnTo>
                    <a:pt x="241913" y="43257"/>
                  </a:lnTo>
                  <a:close/>
                </a:path>
                <a:path w="269875" h="104139">
                  <a:moveTo>
                    <a:pt x="247603" y="43257"/>
                  </a:moveTo>
                  <a:lnTo>
                    <a:pt x="241913" y="43257"/>
                  </a:lnTo>
                  <a:lnTo>
                    <a:pt x="241657" y="62610"/>
                  </a:lnTo>
                  <a:lnTo>
                    <a:pt x="247270" y="62610"/>
                  </a:lnTo>
                  <a:lnTo>
                    <a:pt x="247603" y="43257"/>
                  </a:lnTo>
                  <a:close/>
                </a:path>
                <a:path w="269875" h="104139">
                  <a:moveTo>
                    <a:pt x="206055" y="41187"/>
                  </a:moveTo>
                  <a:lnTo>
                    <a:pt x="225147" y="52675"/>
                  </a:lnTo>
                  <a:lnTo>
                    <a:pt x="241913" y="43257"/>
                  </a:lnTo>
                  <a:lnTo>
                    <a:pt x="247603" y="43257"/>
                  </a:lnTo>
                  <a:lnTo>
                    <a:pt x="247627" y="41817"/>
                  </a:lnTo>
                  <a:lnTo>
                    <a:pt x="206055" y="41187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57889" y="1694939"/>
              <a:ext cx="2573020" cy="2402205"/>
            </a:xfrm>
            <a:custGeom>
              <a:avLst/>
              <a:gdLst/>
              <a:ahLst/>
              <a:cxnLst/>
              <a:rect l="l" t="t" r="r" b="b"/>
              <a:pathLst>
                <a:path w="2573020" h="2402204">
                  <a:moveTo>
                    <a:pt x="0" y="2401737"/>
                  </a:moveTo>
                  <a:lnTo>
                    <a:pt x="13176" y="2349380"/>
                  </a:lnTo>
                  <a:lnTo>
                    <a:pt x="26324" y="2297259"/>
                  </a:lnTo>
                  <a:lnTo>
                    <a:pt x="39420" y="2245612"/>
                  </a:lnTo>
                  <a:lnTo>
                    <a:pt x="52439" y="2194676"/>
                  </a:lnTo>
                  <a:lnTo>
                    <a:pt x="65359" y="2144688"/>
                  </a:lnTo>
                  <a:lnTo>
                    <a:pt x="78155" y="2095888"/>
                  </a:lnTo>
                  <a:lnTo>
                    <a:pt x="90804" y="2048511"/>
                  </a:lnTo>
                  <a:lnTo>
                    <a:pt x="103281" y="2002796"/>
                  </a:lnTo>
                  <a:lnTo>
                    <a:pt x="115563" y="1958981"/>
                  </a:lnTo>
                  <a:lnTo>
                    <a:pt x="130538" y="1906843"/>
                  </a:lnTo>
                  <a:lnTo>
                    <a:pt x="144557" y="1859317"/>
                  </a:lnTo>
                  <a:lnTo>
                    <a:pt x="158154" y="1814707"/>
                  </a:lnTo>
                  <a:lnTo>
                    <a:pt x="171858" y="1771313"/>
                  </a:lnTo>
                  <a:lnTo>
                    <a:pt x="186201" y="1727440"/>
                  </a:lnTo>
                  <a:lnTo>
                    <a:pt x="201714" y="1681388"/>
                  </a:lnTo>
                  <a:lnTo>
                    <a:pt x="218929" y="1631460"/>
                  </a:lnTo>
                  <a:lnTo>
                    <a:pt x="232870" y="1589981"/>
                  </a:lnTo>
                  <a:lnTo>
                    <a:pt x="246557" y="1547178"/>
                  </a:lnTo>
                  <a:lnTo>
                    <a:pt x="260415" y="1503225"/>
                  </a:lnTo>
                  <a:lnTo>
                    <a:pt x="274872" y="1458297"/>
                  </a:lnTo>
                  <a:lnTo>
                    <a:pt x="290351" y="1412568"/>
                  </a:lnTo>
                  <a:lnTo>
                    <a:pt x="307281" y="1366213"/>
                  </a:lnTo>
                  <a:lnTo>
                    <a:pt x="326085" y="1319405"/>
                  </a:lnTo>
                  <a:lnTo>
                    <a:pt x="347191" y="1272320"/>
                  </a:lnTo>
                  <a:lnTo>
                    <a:pt x="371024" y="1225131"/>
                  </a:lnTo>
                  <a:lnTo>
                    <a:pt x="392818" y="1185673"/>
                  </a:lnTo>
                  <a:lnTo>
                    <a:pt x="416565" y="1144787"/>
                  </a:lnTo>
                  <a:lnTo>
                    <a:pt x="442003" y="1102896"/>
                  </a:lnTo>
                  <a:lnTo>
                    <a:pt x="468872" y="1060424"/>
                  </a:lnTo>
                  <a:lnTo>
                    <a:pt x="496912" y="1017794"/>
                  </a:lnTo>
                  <a:lnTo>
                    <a:pt x="525862" y="975428"/>
                  </a:lnTo>
                  <a:lnTo>
                    <a:pt x="555462" y="933750"/>
                  </a:lnTo>
                  <a:lnTo>
                    <a:pt x="585451" y="893182"/>
                  </a:lnTo>
                  <a:lnTo>
                    <a:pt x="615569" y="854149"/>
                  </a:lnTo>
                  <a:lnTo>
                    <a:pt x="645556" y="817072"/>
                  </a:lnTo>
                  <a:lnTo>
                    <a:pt x="675150" y="782376"/>
                  </a:lnTo>
                  <a:lnTo>
                    <a:pt x="710581" y="743184"/>
                  </a:lnTo>
                  <a:lnTo>
                    <a:pt x="745567" y="706809"/>
                  </a:lnTo>
                  <a:lnTo>
                    <a:pt x="780558" y="672778"/>
                  </a:lnTo>
                  <a:lnTo>
                    <a:pt x="816002" y="640616"/>
                  </a:lnTo>
                  <a:lnTo>
                    <a:pt x="852348" y="609852"/>
                  </a:lnTo>
                  <a:lnTo>
                    <a:pt x="890046" y="580009"/>
                  </a:lnTo>
                  <a:lnTo>
                    <a:pt x="929545" y="550616"/>
                  </a:lnTo>
                  <a:lnTo>
                    <a:pt x="971294" y="521198"/>
                  </a:lnTo>
                  <a:lnTo>
                    <a:pt x="1015743" y="491281"/>
                  </a:lnTo>
                  <a:lnTo>
                    <a:pt x="1054032" y="466485"/>
                  </a:lnTo>
                  <a:lnTo>
                    <a:pt x="1093676" y="441770"/>
                  </a:lnTo>
                  <a:lnTo>
                    <a:pt x="1134620" y="417219"/>
                  </a:lnTo>
                  <a:lnTo>
                    <a:pt x="1176809" y="392914"/>
                  </a:lnTo>
                  <a:lnTo>
                    <a:pt x="1220187" y="368937"/>
                  </a:lnTo>
                  <a:lnTo>
                    <a:pt x="1264698" y="345370"/>
                  </a:lnTo>
                  <a:lnTo>
                    <a:pt x="1310289" y="322295"/>
                  </a:lnTo>
                  <a:lnTo>
                    <a:pt x="1356902" y="299793"/>
                  </a:lnTo>
                  <a:lnTo>
                    <a:pt x="1404484" y="277947"/>
                  </a:lnTo>
                  <a:lnTo>
                    <a:pt x="1452979" y="256839"/>
                  </a:lnTo>
                  <a:lnTo>
                    <a:pt x="1502331" y="236550"/>
                  </a:lnTo>
                  <a:lnTo>
                    <a:pt x="1545529" y="219819"/>
                  </a:lnTo>
                  <a:lnTo>
                    <a:pt x="1590666" y="203272"/>
                  </a:lnTo>
                  <a:lnTo>
                    <a:pt x="1637376" y="186982"/>
                  </a:lnTo>
                  <a:lnTo>
                    <a:pt x="1685294" y="171025"/>
                  </a:lnTo>
                  <a:lnTo>
                    <a:pt x="1734054" y="155473"/>
                  </a:lnTo>
                  <a:lnTo>
                    <a:pt x="1783291" y="140403"/>
                  </a:lnTo>
                  <a:lnTo>
                    <a:pt x="1832639" y="125887"/>
                  </a:lnTo>
                  <a:lnTo>
                    <a:pt x="1881732" y="112001"/>
                  </a:lnTo>
                  <a:lnTo>
                    <a:pt x="1930205" y="98818"/>
                  </a:lnTo>
                  <a:lnTo>
                    <a:pt x="1977692" y="86413"/>
                  </a:lnTo>
                  <a:lnTo>
                    <a:pt x="2023828" y="74860"/>
                  </a:lnTo>
                  <a:lnTo>
                    <a:pt x="2068247" y="64233"/>
                  </a:lnTo>
                  <a:lnTo>
                    <a:pt x="2110583" y="54608"/>
                  </a:lnTo>
                  <a:lnTo>
                    <a:pt x="2168753" y="42599"/>
                  </a:lnTo>
                  <a:lnTo>
                    <a:pt x="2224518" y="32690"/>
                  </a:lnTo>
                  <a:lnTo>
                    <a:pt x="2278179" y="24616"/>
                  </a:lnTo>
                  <a:lnTo>
                    <a:pt x="2330038" y="18115"/>
                  </a:lnTo>
                  <a:lnTo>
                    <a:pt x="2380396" y="12924"/>
                  </a:lnTo>
                  <a:lnTo>
                    <a:pt x="2429554" y="8780"/>
                  </a:lnTo>
                  <a:lnTo>
                    <a:pt x="2477813" y="5419"/>
                  </a:lnTo>
                  <a:lnTo>
                    <a:pt x="2525474" y="2580"/>
                  </a:lnTo>
                  <a:lnTo>
                    <a:pt x="2572839" y="0"/>
                  </a:lnTo>
                </a:path>
              </a:pathLst>
            </a:custGeom>
            <a:ln w="22436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04148" y="1645708"/>
              <a:ext cx="269875" cy="104139"/>
            </a:xfrm>
            <a:custGeom>
              <a:avLst/>
              <a:gdLst/>
              <a:ahLst/>
              <a:cxnLst/>
              <a:rect l="l" t="t" r="r" b="b"/>
              <a:pathLst>
                <a:path w="269875" h="104139">
                  <a:moveTo>
                    <a:pt x="205688" y="63576"/>
                  </a:moveTo>
                  <a:lnTo>
                    <a:pt x="168530" y="84441"/>
                  </a:lnTo>
                  <a:lnTo>
                    <a:pt x="166604" y="91291"/>
                  </a:lnTo>
                  <a:lnTo>
                    <a:pt x="169622" y="96668"/>
                  </a:lnTo>
                  <a:lnTo>
                    <a:pt x="172703" y="102046"/>
                  </a:lnTo>
                  <a:lnTo>
                    <a:pt x="179509" y="103966"/>
                  </a:lnTo>
                  <a:lnTo>
                    <a:pt x="184966" y="100957"/>
                  </a:lnTo>
                  <a:lnTo>
                    <a:pt x="250349" y="64211"/>
                  </a:lnTo>
                  <a:lnTo>
                    <a:pt x="247242" y="64211"/>
                  </a:lnTo>
                  <a:lnTo>
                    <a:pt x="205688" y="63576"/>
                  </a:lnTo>
                  <a:close/>
                </a:path>
                <a:path w="269875" h="104139">
                  <a:moveTo>
                    <a:pt x="225123" y="52651"/>
                  </a:moveTo>
                  <a:lnTo>
                    <a:pt x="205688" y="63576"/>
                  </a:lnTo>
                  <a:lnTo>
                    <a:pt x="247242" y="64211"/>
                  </a:lnTo>
                  <a:lnTo>
                    <a:pt x="247270" y="62610"/>
                  </a:lnTo>
                  <a:lnTo>
                    <a:pt x="241657" y="62610"/>
                  </a:lnTo>
                  <a:lnTo>
                    <a:pt x="225123" y="52651"/>
                  </a:lnTo>
                  <a:close/>
                </a:path>
                <a:path w="269875" h="104139">
                  <a:moveTo>
                    <a:pt x="181114" y="0"/>
                  </a:moveTo>
                  <a:lnTo>
                    <a:pt x="174244" y="1664"/>
                  </a:lnTo>
                  <a:lnTo>
                    <a:pt x="167824" y="12291"/>
                  </a:lnTo>
                  <a:lnTo>
                    <a:pt x="169493" y="19141"/>
                  </a:lnTo>
                  <a:lnTo>
                    <a:pt x="206062" y="41169"/>
                  </a:lnTo>
                  <a:lnTo>
                    <a:pt x="247627" y="41804"/>
                  </a:lnTo>
                  <a:lnTo>
                    <a:pt x="247242" y="64211"/>
                  </a:lnTo>
                  <a:lnTo>
                    <a:pt x="250349" y="64211"/>
                  </a:lnTo>
                  <a:lnTo>
                    <a:pt x="269713" y="53327"/>
                  </a:lnTo>
                  <a:lnTo>
                    <a:pt x="181114" y="0"/>
                  </a:lnTo>
                  <a:close/>
                </a:path>
                <a:path w="269875" h="104139">
                  <a:moveTo>
                    <a:pt x="385" y="38027"/>
                  </a:moveTo>
                  <a:lnTo>
                    <a:pt x="0" y="60433"/>
                  </a:lnTo>
                  <a:lnTo>
                    <a:pt x="205688" y="63576"/>
                  </a:lnTo>
                  <a:lnTo>
                    <a:pt x="225123" y="52651"/>
                  </a:lnTo>
                  <a:lnTo>
                    <a:pt x="206062" y="41169"/>
                  </a:lnTo>
                  <a:lnTo>
                    <a:pt x="385" y="38027"/>
                  </a:lnTo>
                  <a:close/>
                </a:path>
                <a:path w="269875" h="104139">
                  <a:moveTo>
                    <a:pt x="241913" y="43212"/>
                  </a:moveTo>
                  <a:lnTo>
                    <a:pt x="225123" y="52651"/>
                  </a:lnTo>
                  <a:lnTo>
                    <a:pt x="241657" y="62610"/>
                  </a:lnTo>
                  <a:lnTo>
                    <a:pt x="241913" y="43212"/>
                  </a:lnTo>
                  <a:close/>
                </a:path>
                <a:path w="269875" h="104139">
                  <a:moveTo>
                    <a:pt x="247603" y="43212"/>
                  </a:moveTo>
                  <a:lnTo>
                    <a:pt x="241913" y="43212"/>
                  </a:lnTo>
                  <a:lnTo>
                    <a:pt x="241657" y="62610"/>
                  </a:lnTo>
                  <a:lnTo>
                    <a:pt x="247270" y="62610"/>
                  </a:lnTo>
                  <a:lnTo>
                    <a:pt x="247603" y="43212"/>
                  </a:lnTo>
                  <a:close/>
                </a:path>
                <a:path w="269875" h="104139">
                  <a:moveTo>
                    <a:pt x="206062" y="41169"/>
                  </a:moveTo>
                  <a:lnTo>
                    <a:pt x="225123" y="52651"/>
                  </a:lnTo>
                  <a:lnTo>
                    <a:pt x="241913" y="43212"/>
                  </a:lnTo>
                  <a:lnTo>
                    <a:pt x="247603" y="43212"/>
                  </a:lnTo>
                  <a:lnTo>
                    <a:pt x="247627" y="41804"/>
                  </a:lnTo>
                  <a:lnTo>
                    <a:pt x="206062" y="4116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21358" y="2046539"/>
              <a:ext cx="2644140" cy="273685"/>
            </a:xfrm>
            <a:custGeom>
              <a:avLst/>
              <a:gdLst/>
              <a:ahLst/>
              <a:cxnLst/>
              <a:rect l="l" t="t" r="r" b="b"/>
              <a:pathLst>
                <a:path w="2644140" h="273685">
                  <a:moveTo>
                    <a:pt x="0" y="273097"/>
                  </a:moveTo>
                  <a:lnTo>
                    <a:pt x="45658" y="263624"/>
                  </a:lnTo>
                  <a:lnTo>
                    <a:pt x="91483" y="254168"/>
                  </a:lnTo>
                  <a:lnTo>
                    <a:pt x="137644" y="244743"/>
                  </a:lnTo>
                  <a:lnTo>
                    <a:pt x="184310" y="235366"/>
                  </a:lnTo>
                  <a:lnTo>
                    <a:pt x="231650" y="226051"/>
                  </a:lnTo>
                  <a:lnTo>
                    <a:pt x="279833" y="216816"/>
                  </a:lnTo>
                  <a:lnTo>
                    <a:pt x="329029" y="207675"/>
                  </a:lnTo>
                  <a:lnTo>
                    <a:pt x="379406" y="198645"/>
                  </a:lnTo>
                  <a:lnTo>
                    <a:pt x="431134" y="189741"/>
                  </a:lnTo>
                  <a:lnTo>
                    <a:pt x="484383" y="180979"/>
                  </a:lnTo>
                  <a:lnTo>
                    <a:pt x="539321" y="172375"/>
                  </a:lnTo>
                  <a:lnTo>
                    <a:pt x="596117" y="163944"/>
                  </a:lnTo>
                  <a:lnTo>
                    <a:pt x="639599" y="157714"/>
                  </a:lnTo>
                  <a:lnTo>
                    <a:pt x="683436" y="151536"/>
                  </a:lnTo>
                  <a:lnTo>
                    <a:pt x="727720" y="145413"/>
                  </a:lnTo>
                  <a:lnTo>
                    <a:pt x="772545" y="139350"/>
                  </a:lnTo>
                  <a:lnTo>
                    <a:pt x="818005" y="133352"/>
                  </a:lnTo>
                  <a:lnTo>
                    <a:pt x="864194" y="127424"/>
                  </a:lnTo>
                  <a:lnTo>
                    <a:pt x="911205" y="121569"/>
                  </a:lnTo>
                  <a:lnTo>
                    <a:pt x="959133" y="115794"/>
                  </a:lnTo>
                  <a:lnTo>
                    <a:pt x="1008070" y="110102"/>
                  </a:lnTo>
                  <a:lnTo>
                    <a:pt x="1058110" y="104497"/>
                  </a:lnTo>
                  <a:lnTo>
                    <a:pt x="1109347" y="98985"/>
                  </a:lnTo>
                  <a:lnTo>
                    <a:pt x="1161875" y="93570"/>
                  </a:lnTo>
                  <a:lnTo>
                    <a:pt x="1215788" y="88257"/>
                  </a:lnTo>
                  <a:lnTo>
                    <a:pt x="1271178" y="83050"/>
                  </a:lnTo>
                  <a:lnTo>
                    <a:pt x="1328140" y="77954"/>
                  </a:lnTo>
                  <a:lnTo>
                    <a:pt x="1386768" y="72973"/>
                  </a:lnTo>
                  <a:lnTo>
                    <a:pt x="1431695" y="69368"/>
                  </a:lnTo>
                  <a:lnTo>
                    <a:pt x="1479674" y="65739"/>
                  </a:lnTo>
                  <a:lnTo>
                    <a:pt x="1530330" y="62095"/>
                  </a:lnTo>
                  <a:lnTo>
                    <a:pt x="1583284" y="58451"/>
                  </a:lnTo>
                  <a:lnTo>
                    <a:pt x="1638160" y="54817"/>
                  </a:lnTo>
                  <a:lnTo>
                    <a:pt x="1694581" y="51205"/>
                  </a:lnTo>
                  <a:lnTo>
                    <a:pt x="1752169" y="47628"/>
                  </a:lnTo>
                  <a:lnTo>
                    <a:pt x="1810549" y="44098"/>
                  </a:lnTo>
                  <a:lnTo>
                    <a:pt x="1869343" y="40626"/>
                  </a:lnTo>
                  <a:lnTo>
                    <a:pt x="1928174" y="37224"/>
                  </a:lnTo>
                  <a:lnTo>
                    <a:pt x="1986665" y="33906"/>
                  </a:lnTo>
                  <a:lnTo>
                    <a:pt x="2044440" y="30681"/>
                  </a:lnTo>
                  <a:lnTo>
                    <a:pt x="2101120" y="27563"/>
                  </a:lnTo>
                  <a:lnTo>
                    <a:pt x="2156331" y="24563"/>
                  </a:lnTo>
                  <a:lnTo>
                    <a:pt x="2209694" y="21694"/>
                  </a:lnTo>
                  <a:lnTo>
                    <a:pt x="2260832" y="18967"/>
                  </a:lnTo>
                  <a:lnTo>
                    <a:pt x="2309369" y="16394"/>
                  </a:lnTo>
                  <a:lnTo>
                    <a:pt x="2354928" y="13988"/>
                  </a:lnTo>
                  <a:lnTo>
                    <a:pt x="2397131" y="11760"/>
                  </a:lnTo>
                  <a:lnTo>
                    <a:pt x="2435603" y="9722"/>
                  </a:lnTo>
                  <a:lnTo>
                    <a:pt x="2469965" y="7887"/>
                  </a:lnTo>
                  <a:lnTo>
                    <a:pt x="2499842" y="6265"/>
                  </a:lnTo>
                  <a:lnTo>
                    <a:pt x="2580719" y="2011"/>
                  </a:lnTo>
                  <a:lnTo>
                    <a:pt x="2626329" y="77"/>
                  </a:lnTo>
                  <a:lnTo>
                    <a:pt x="2643727" y="0"/>
                  </a:lnTo>
                  <a:lnTo>
                    <a:pt x="2639964" y="1315"/>
                  </a:lnTo>
                  <a:lnTo>
                    <a:pt x="2622095" y="3558"/>
                  </a:lnTo>
                  <a:lnTo>
                    <a:pt x="2597172" y="6265"/>
                  </a:lnTo>
                </a:path>
              </a:pathLst>
            </a:custGeom>
            <a:ln w="2240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18209" y="1995060"/>
              <a:ext cx="269875" cy="104139"/>
            </a:xfrm>
            <a:custGeom>
              <a:avLst/>
              <a:gdLst/>
              <a:ahLst/>
              <a:cxnLst/>
              <a:rect l="l" t="t" r="r" b="b"/>
              <a:pathLst>
                <a:path w="269875" h="104139">
                  <a:moveTo>
                    <a:pt x="205694" y="63576"/>
                  </a:moveTo>
                  <a:lnTo>
                    <a:pt x="168466" y="84441"/>
                  </a:lnTo>
                  <a:lnTo>
                    <a:pt x="166540" y="91291"/>
                  </a:lnTo>
                  <a:lnTo>
                    <a:pt x="169622" y="96668"/>
                  </a:lnTo>
                  <a:lnTo>
                    <a:pt x="172639" y="102110"/>
                  </a:lnTo>
                  <a:lnTo>
                    <a:pt x="179509" y="103966"/>
                  </a:lnTo>
                  <a:lnTo>
                    <a:pt x="250334" y="64211"/>
                  </a:lnTo>
                  <a:lnTo>
                    <a:pt x="247242" y="64211"/>
                  </a:lnTo>
                  <a:lnTo>
                    <a:pt x="205694" y="63576"/>
                  </a:lnTo>
                  <a:close/>
                </a:path>
                <a:path w="269875" h="104139">
                  <a:moveTo>
                    <a:pt x="225123" y="52687"/>
                  </a:moveTo>
                  <a:lnTo>
                    <a:pt x="205694" y="63576"/>
                  </a:lnTo>
                  <a:lnTo>
                    <a:pt x="247242" y="64211"/>
                  </a:lnTo>
                  <a:lnTo>
                    <a:pt x="247265" y="62610"/>
                  </a:lnTo>
                  <a:lnTo>
                    <a:pt x="241592" y="62610"/>
                  </a:lnTo>
                  <a:lnTo>
                    <a:pt x="225123" y="52687"/>
                  </a:lnTo>
                  <a:close/>
                </a:path>
                <a:path w="269875" h="104139">
                  <a:moveTo>
                    <a:pt x="181114" y="0"/>
                  </a:moveTo>
                  <a:lnTo>
                    <a:pt x="174180" y="1664"/>
                  </a:lnTo>
                  <a:lnTo>
                    <a:pt x="167760" y="12291"/>
                  </a:lnTo>
                  <a:lnTo>
                    <a:pt x="169493" y="19141"/>
                  </a:lnTo>
                  <a:lnTo>
                    <a:pt x="206006" y="41169"/>
                  </a:lnTo>
                  <a:lnTo>
                    <a:pt x="247563" y="41804"/>
                  </a:lnTo>
                  <a:lnTo>
                    <a:pt x="247242" y="64211"/>
                  </a:lnTo>
                  <a:lnTo>
                    <a:pt x="250334" y="64211"/>
                  </a:lnTo>
                  <a:lnTo>
                    <a:pt x="269713" y="53327"/>
                  </a:lnTo>
                  <a:lnTo>
                    <a:pt x="181114" y="0"/>
                  </a:lnTo>
                  <a:close/>
                </a:path>
                <a:path w="269875" h="104139">
                  <a:moveTo>
                    <a:pt x="321" y="38027"/>
                  </a:moveTo>
                  <a:lnTo>
                    <a:pt x="0" y="60433"/>
                  </a:lnTo>
                  <a:lnTo>
                    <a:pt x="205694" y="63576"/>
                  </a:lnTo>
                  <a:lnTo>
                    <a:pt x="225123" y="52687"/>
                  </a:lnTo>
                  <a:lnTo>
                    <a:pt x="206006" y="41169"/>
                  </a:lnTo>
                  <a:lnTo>
                    <a:pt x="321" y="38027"/>
                  </a:lnTo>
                  <a:close/>
                </a:path>
                <a:path w="269875" h="104139">
                  <a:moveTo>
                    <a:pt x="241913" y="43276"/>
                  </a:moveTo>
                  <a:lnTo>
                    <a:pt x="225123" y="52687"/>
                  </a:lnTo>
                  <a:lnTo>
                    <a:pt x="241592" y="62610"/>
                  </a:lnTo>
                  <a:lnTo>
                    <a:pt x="241913" y="43276"/>
                  </a:lnTo>
                  <a:close/>
                </a:path>
                <a:path w="269875" h="104139">
                  <a:moveTo>
                    <a:pt x="247542" y="43276"/>
                  </a:moveTo>
                  <a:lnTo>
                    <a:pt x="241913" y="43276"/>
                  </a:lnTo>
                  <a:lnTo>
                    <a:pt x="241592" y="62610"/>
                  </a:lnTo>
                  <a:lnTo>
                    <a:pt x="247265" y="62610"/>
                  </a:lnTo>
                  <a:lnTo>
                    <a:pt x="247542" y="43276"/>
                  </a:lnTo>
                  <a:close/>
                </a:path>
                <a:path w="269875" h="104139">
                  <a:moveTo>
                    <a:pt x="206006" y="41169"/>
                  </a:moveTo>
                  <a:lnTo>
                    <a:pt x="225123" y="52687"/>
                  </a:lnTo>
                  <a:lnTo>
                    <a:pt x="241913" y="43276"/>
                  </a:lnTo>
                  <a:lnTo>
                    <a:pt x="247542" y="43276"/>
                  </a:lnTo>
                  <a:lnTo>
                    <a:pt x="247563" y="41804"/>
                  </a:lnTo>
                  <a:lnTo>
                    <a:pt x="206006" y="411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0249" y="2083086"/>
              <a:ext cx="997585" cy="2141220"/>
            </a:xfrm>
            <a:custGeom>
              <a:avLst/>
              <a:gdLst/>
              <a:ahLst/>
              <a:cxnLst/>
              <a:rect l="l" t="t" r="r" b="b"/>
              <a:pathLst>
                <a:path w="997584" h="2141220">
                  <a:moveTo>
                    <a:pt x="0" y="2140949"/>
                  </a:moveTo>
                  <a:lnTo>
                    <a:pt x="4374" y="2088558"/>
                  </a:lnTo>
                  <a:lnTo>
                    <a:pt x="8781" y="2036249"/>
                  </a:lnTo>
                  <a:lnTo>
                    <a:pt x="13249" y="1984104"/>
                  </a:lnTo>
                  <a:lnTo>
                    <a:pt x="17812" y="1932206"/>
                  </a:lnTo>
                  <a:lnTo>
                    <a:pt x="22499" y="1880637"/>
                  </a:lnTo>
                  <a:lnTo>
                    <a:pt x="27342" y="1829479"/>
                  </a:lnTo>
                  <a:lnTo>
                    <a:pt x="32373" y="1778813"/>
                  </a:lnTo>
                  <a:lnTo>
                    <a:pt x="37622" y="1728723"/>
                  </a:lnTo>
                  <a:lnTo>
                    <a:pt x="43121" y="1679289"/>
                  </a:lnTo>
                  <a:lnTo>
                    <a:pt x="48901" y="1630595"/>
                  </a:lnTo>
                  <a:lnTo>
                    <a:pt x="54993" y="1582721"/>
                  </a:lnTo>
                  <a:lnTo>
                    <a:pt x="61429" y="1535751"/>
                  </a:lnTo>
                  <a:lnTo>
                    <a:pt x="68239" y="1489767"/>
                  </a:lnTo>
                  <a:lnTo>
                    <a:pt x="75456" y="1444850"/>
                  </a:lnTo>
                  <a:lnTo>
                    <a:pt x="83109" y="1401083"/>
                  </a:lnTo>
                  <a:lnTo>
                    <a:pt x="91231" y="1358547"/>
                  </a:lnTo>
                  <a:lnTo>
                    <a:pt x="102836" y="1303523"/>
                  </a:lnTo>
                  <a:lnTo>
                    <a:pt x="115285" y="1250119"/>
                  </a:lnTo>
                  <a:lnTo>
                    <a:pt x="128493" y="1198314"/>
                  </a:lnTo>
                  <a:lnTo>
                    <a:pt x="142376" y="1148088"/>
                  </a:lnTo>
                  <a:lnTo>
                    <a:pt x="156849" y="1099419"/>
                  </a:lnTo>
                  <a:lnTo>
                    <a:pt x="171828" y="1052288"/>
                  </a:lnTo>
                  <a:lnTo>
                    <a:pt x="187229" y="1006673"/>
                  </a:lnTo>
                  <a:lnTo>
                    <a:pt x="202966" y="962554"/>
                  </a:lnTo>
                  <a:lnTo>
                    <a:pt x="218956" y="919910"/>
                  </a:lnTo>
                  <a:lnTo>
                    <a:pt x="235113" y="878720"/>
                  </a:lnTo>
                  <a:lnTo>
                    <a:pt x="251354" y="838964"/>
                  </a:lnTo>
                  <a:lnTo>
                    <a:pt x="267594" y="800621"/>
                  </a:lnTo>
                  <a:lnTo>
                    <a:pt x="291304" y="747367"/>
                  </a:lnTo>
                  <a:lnTo>
                    <a:pt x="314275" y="699683"/>
                  </a:lnTo>
                  <a:lnTo>
                    <a:pt x="337291" y="656218"/>
                  </a:lnTo>
                  <a:lnTo>
                    <a:pt x="361137" y="615622"/>
                  </a:lnTo>
                  <a:lnTo>
                    <a:pt x="386595" y="576545"/>
                  </a:lnTo>
                  <a:lnTo>
                    <a:pt x="414451" y="537635"/>
                  </a:lnTo>
                  <a:lnTo>
                    <a:pt x="445487" y="497543"/>
                  </a:lnTo>
                  <a:lnTo>
                    <a:pt x="480489" y="454919"/>
                  </a:lnTo>
                  <a:lnTo>
                    <a:pt x="513041" y="418028"/>
                  </a:lnTo>
                  <a:lnTo>
                    <a:pt x="550230" y="378921"/>
                  </a:lnTo>
                  <a:lnTo>
                    <a:pt x="590797" y="338470"/>
                  </a:lnTo>
                  <a:lnTo>
                    <a:pt x="633485" y="297549"/>
                  </a:lnTo>
                  <a:lnTo>
                    <a:pt x="677036" y="257028"/>
                  </a:lnTo>
                  <a:lnTo>
                    <a:pt x="720191" y="217780"/>
                  </a:lnTo>
                  <a:lnTo>
                    <a:pt x="761695" y="180679"/>
                  </a:lnTo>
                  <a:lnTo>
                    <a:pt x="800288" y="146595"/>
                  </a:lnTo>
                  <a:lnTo>
                    <a:pt x="834712" y="116401"/>
                  </a:lnTo>
                  <a:lnTo>
                    <a:pt x="863712" y="90971"/>
                  </a:lnTo>
                  <a:lnTo>
                    <a:pt x="917616" y="45850"/>
                  </a:lnTo>
                  <a:lnTo>
                    <a:pt x="953988" y="19917"/>
                  </a:lnTo>
                  <a:lnTo>
                    <a:pt x="978671" y="6769"/>
                  </a:lnTo>
                  <a:lnTo>
                    <a:pt x="997509" y="0"/>
                  </a:lnTo>
                </a:path>
              </a:pathLst>
            </a:custGeom>
            <a:ln w="22459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83096" y="2003797"/>
              <a:ext cx="1326515" cy="1990089"/>
            </a:xfrm>
            <a:custGeom>
              <a:avLst/>
              <a:gdLst/>
              <a:ahLst/>
              <a:cxnLst/>
              <a:rect l="l" t="t" r="r" b="b"/>
              <a:pathLst>
                <a:path w="1326515" h="1990089">
                  <a:moveTo>
                    <a:pt x="0" y="224868"/>
                  </a:moveTo>
                  <a:lnTo>
                    <a:pt x="44199" y="184149"/>
                  </a:lnTo>
                  <a:lnTo>
                    <a:pt x="87648" y="144729"/>
                  </a:lnTo>
                  <a:lnTo>
                    <a:pt x="129605" y="107907"/>
                  </a:lnTo>
                  <a:lnTo>
                    <a:pt x="169326" y="74982"/>
                  </a:lnTo>
                  <a:lnTo>
                    <a:pt x="206071" y="47254"/>
                  </a:lnTo>
                  <a:lnTo>
                    <a:pt x="239096" y="26020"/>
                  </a:lnTo>
                  <a:lnTo>
                    <a:pt x="304660" y="0"/>
                  </a:lnTo>
                  <a:lnTo>
                    <a:pt x="328835" y="2002"/>
                  </a:lnTo>
                  <a:lnTo>
                    <a:pt x="364925" y="97534"/>
                  </a:lnTo>
                  <a:lnTo>
                    <a:pt x="376180" y="165515"/>
                  </a:lnTo>
                  <a:lnTo>
                    <a:pt x="380971" y="207655"/>
                  </a:lnTo>
                  <a:lnTo>
                    <a:pt x="385392" y="254146"/>
                  </a:lnTo>
                  <a:lnTo>
                    <a:pt x="389586" y="304174"/>
                  </a:lnTo>
                  <a:lnTo>
                    <a:pt x="393693" y="356929"/>
                  </a:lnTo>
                  <a:lnTo>
                    <a:pt x="397855" y="411599"/>
                  </a:lnTo>
                  <a:lnTo>
                    <a:pt x="402212" y="467370"/>
                  </a:lnTo>
                  <a:lnTo>
                    <a:pt x="406908" y="523431"/>
                  </a:lnTo>
                  <a:lnTo>
                    <a:pt x="412081" y="578970"/>
                  </a:lnTo>
                  <a:lnTo>
                    <a:pt x="417875" y="633174"/>
                  </a:lnTo>
                  <a:lnTo>
                    <a:pt x="424430" y="685232"/>
                  </a:lnTo>
                  <a:lnTo>
                    <a:pt x="431888" y="734332"/>
                  </a:lnTo>
                  <a:lnTo>
                    <a:pt x="440843" y="786252"/>
                  </a:lnTo>
                  <a:lnTo>
                    <a:pt x="450467" y="839140"/>
                  </a:lnTo>
                  <a:lnTo>
                    <a:pt x="460707" y="892577"/>
                  </a:lnTo>
                  <a:lnTo>
                    <a:pt x="471508" y="946140"/>
                  </a:lnTo>
                  <a:lnTo>
                    <a:pt x="482817" y="999409"/>
                  </a:lnTo>
                  <a:lnTo>
                    <a:pt x="494582" y="1051962"/>
                  </a:lnTo>
                  <a:lnTo>
                    <a:pt x="506747" y="1103379"/>
                  </a:lnTo>
                  <a:lnTo>
                    <a:pt x="519260" y="1153239"/>
                  </a:lnTo>
                  <a:lnTo>
                    <a:pt x="532068" y="1201120"/>
                  </a:lnTo>
                  <a:lnTo>
                    <a:pt x="545116" y="1246602"/>
                  </a:lnTo>
                  <a:lnTo>
                    <a:pt x="558351" y="1289264"/>
                  </a:lnTo>
                  <a:lnTo>
                    <a:pt x="571721" y="1328684"/>
                  </a:lnTo>
                  <a:lnTo>
                    <a:pt x="594227" y="1388369"/>
                  </a:lnTo>
                  <a:lnTo>
                    <a:pt x="616324" y="1439615"/>
                  </a:lnTo>
                  <a:lnTo>
                    <a:pt x="638972" y="1484388"/>
                  </a:lnTo>
                  <a:lnTo>
                    <a:pt x="663129" y="1524651"/>
                  </a:lnTo>
                  <a:lnTo>
                    <a:pt x="689754" y="1562369"/>
                  </a:lnTo>
                  <a:lnTo>
                    <a:pt x="719808" y="1599505"/>
                  </a:lnTo>
                  <a:lnTo>
                    <a:pt x="754248" y="1638024"/>
                  </a:lnTo>
                  <a:lnTo>
                    <a:pt x="789450" y="1672991"/>
                  </a:lnTo>
                  <a:lnTo>
                    <a:pt x="829462" y="1707845"/>
                  </a:lnTo>
                  <a:lnTo>
                    <a:pt x="872825" y="1742086"/>
                  </a:lnTo>
                  <a:lnTo>
                    <a:pt x="918076" y="1775217"/>
                  </a:lnTo>
                  <a:lnTo>
                    <a:pt x="963754" y="1806739"/>
                  </a:lnTo>
                  <a:lnTo>
                    <a:pt x="1008398" y="1836155"/>
                  </a:lnTo>
                  <a:lnTo>
                    <a:pt x="1050548" y="1862966"/>
                  </a:lnTo>
                  <a:lnTo>
                    <a:pt x="1088741" y="1886674"/>
                  </a:lnTo>
                  <a:lnTo>
                    <a:pt x="1143188" y="1917772"/>
                  </a:lnTo>
                  <a:lnTo>
                    <a:pt x="1192973" y="1941885"/>
                  </a:lnTo>
                  <a:lnTo>
                    <a:pt x="1239256" y="1960758"/>
                  </a:lnTo>
                  <a:lnTo>
                    <a:pt x="1283201" y="1976138"/>
                  </a:lnTo>
                  <a:lnTo>
                    <a:pt x="1325968" y="1989770"/>
                  </a:lnTo>
                </a:path>
              </a:pathLst>
            </a:custGeom>
            <a:ln w="22451">
              <a:solidFill>
                <a:srgbClr val="FF66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4977" y="3965341"/>
              <a:ext cx="230935" cy="10158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435767" y="1430836"/>
            <a:ext cx="24066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Arial"/>
                <a:cs typeface="Arial"/>
              </a:rPr>
              <a:t>100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45013" y="2120552"/>
            <a:ext cx="9715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99403" y="2803020"/>
            <a:ext cx="2762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Arial"/>
                <a:cs typeface="Arial"/>
              </a:rPr>
              <a:t>0.01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7953" y="3463863"/>
            <a:ext cx="419734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latin typeface="Arial"/>
                <a:cs typeface="Arial"/>
              </a:rPr>
              <a:t>0.0001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08182" y="4137586"/>
            <a:ext cx="3898265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170"/>
              </a:lnSpc>
              <a:spcBef>
                <a:spcPts val="110"/>
              </a:spcBef>
            </a:pPr>
            <a:r>
              <a:rPr sz="1000" b="1" spc="5" dirty="0">
                <a:latin typeface="Arial"/>
                <a:cs typeface="Arial"/>
              </a:rPr>
              <a:t>0.000001</a:t>
            </a:r>
            <a:endParaRPr sz="1000">
              <a:latin typeface="Arial"/>
              <a:cs typeface="Arial"/>
            </a:endParaRPr>
          </a:p>
          <a:p>
            <a:pPr marL="467359">
              <a:lnSpc>
                <a:spcPts val="1170"/>
              </a:lnSpc>
              <a:tabLst>
                <a:tab pos="989330" algn="l"/>
                <a:tab pos="1559560" algn="l"/>
                <a:tab pos="2033270" algn="l"/>
                <a:tab pos="2577465" algn="l"/>
                <a:tab pos="3088640" algn="l"/>
                <a:tab pos="3598545" algn="l"/>
              </a:tabLst>
            </a:pPr>
            <a:r>
              <a:rPr sz="1000" b="1" spc="5" dirty="0">
                <a:latin typeface="Arial"/>
                <a:cs typeface="Arial"/>
              </a:rPr>
              <a:t>1990	1995	2000	2005	2010	2015	2020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926717" y="1526992"/>
            <a:ext cx="4368165" cy="2423795"/>
            <a:chOff x="1926717" y="1526992"/>
            <a:chExt cx="4368165" cy="242379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981" y="1526992"/>
              <a:ext cx="252700" cy="24237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926717" y="2326005"/>
              <a:ext cx="3954779" cy="0"/>
            </a:xfrm>
            <a:custGeom>
              <a:avLst/>
              <a:gdLst/>
              <a:ahLst/>
              <a:cxnLst/>
              <a:rect l="l" t="t" r="r" b="b"/>
              <a:pathLst>
                <a:path w="3954779">
                  <a:moveTo>
                    <a:pt x="0" y="0"/>
                  </a:moveTo>
                  <a:lnTo>
                    <a:pt x="3954399" y="0"/>
                  </a:lnTo>
                </a:path>
              </a:pathLst>
            </a:custGeom>
            <a:ln w="25146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836247" y="1596108"/>
            <a:ext cx="77533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solidFill>
                  <a:srgbClr val="006FC0"/>
                </a:solidFill>
                <a:latin typeface="Arial"/>
                <a:cs typeface="Arial"/>
              </a:rPr>
              <a:t>Gate</a:t>
            </a:r>
            <a:r>
              <a:rPr sz="1000" b="1" spc="-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000" b="1" spc="5" dirty="0">
                <a:solidFill>
                  <a:srgbClr val="006FC0"/>
                </a:solidFill>
                <a:latin typeface="Arial"/>
                <a:cs typeface="Arial"/>
              </a:rPr>
              <a:t>Length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38286" y="1523600"/>
            <a:ext cx="897890" cy="333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solidFill>
                  <a:srgbClr val="00AF50"/>
                </a:solidFill>
                <a:latin typeface="Arial"/>
                <a:cs typeface="Arial"/>
              </a:rPr>
              <a:t>Su</a:t>
            </a:r>
            <a:r>
              <a:rPr sz="1000" b="1" dirty="0">
                <a:solidFill>
                  <a:srgbClr val="00AF50"/>
                </a:solidFill>
                <a:latin typeface="Arial"/>
                <a:cs typeface="Arial"/>
              </a:rPr>
              <a:t>b-</a:t>
            </a:r>
            <a:r>
              <a:rPr sz="1000" b="1" spc="5" dirty="0">
                <a:solidFill>
                  <a:srgbClr val="00AF50"/>
                </a:solidFill>
                <a:latin typeface="Arial"/>
                <a:cs typeface="Arial"/>
              </a:rPr>
              <a:t>threshold  Leakage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95129" y="2074291"/>
            <a:ext cx="55943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Dynamic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368319" y="2227911"/>
            <a:ext cx="41275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3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00028" y="3121066"/>
            <a:ext cx="861060" cy="333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10"/>
              </a:spcBef>
            </a:pPr>
            <a:r>
              <a:rPr sz="1000" b="1" spc="5" dirty="0">
                <a:solidFill>
                  <a:srgbClr val="FF6600"/>
                </a:solidFill>
                <a:latin typeface="Arial"/>
                <a:cs typeface="Arial"/>
              </a:rPr>
              <a:t>Gate</a:t>
            </a:r>
            <a:r>
              <a:rPr sz="1000" b="1" spc="-15" dirty="0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sz="1000" b="1" spc="5" dirty="0">
                <a:solidFill>
                  <a:srgbClr val="FF6600"/>
                </a:solidFill>
                <a:latin typeface="Arial"/>
                <a:cs typeface="Arial"/>
              </a:rPr>
              <a:t>Leakage  with</a:t>
            </a:r>
            <a:r>
              <a:rPr sz="1000" b="1" spc="-50" dirty="0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sz="1000" b="1" spc="5" dirty="0">
                <a:solidFill>
                  <a:srgbClr val="FF6600"/>
                </a:solidFill>
                <a:latin typeface="Arial"/>
                <a:cs typeface="Arial"/>
              </a:rPr>
              <a:t>high-</a:t>
            </a:r>
            <a:r>
              <a:rPr sz="1000" b="1" i="1" spc="5" dirty="0">
                <a:solidFill>
                  <a:srgbClr val="FF6600"/>
                </a:solidFill>
                <a:latin typeface="Arial"/>
                <a:cs typeface="Arial"/>
              </a:rPr>
              <a:t>k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78127" y="4362957"/>
            <a:ext cx="3373754" cy="150114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23850" indent="-285750">
              <a:lnSpc>
                <a:spcPct val="100000"/>
              </a:lnSpc>
              <a:spcBef>
                <a:spcPts val="900"/>
              </a:spcBef>
              <a:buFont typeface="Wingdings"/>
              <a:buChar char=""/>
              <a:tabLst>
                <a:tab pos="323850" algn="l"/>
              </a:tabLst>
            </a:pPr>
            <a:r>
              <a:rPr sz="2400" b="1" spc="-5" dirty="0">
                <a:solidFill>
                  <a:srgbClr val="00AFEF"/>
                </a:solidFill>
                <a:latin typeface="Arial"/>
                <a:cs typeface="Arial"/>
              </a:rPr>
              <a:t>Dynamic</a:t>
            </a:r>
            <a:r>
              <a:rPr sz="2400" b="1" spc="-2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AFEF"/>
                </a:solidFill>
                <a:latin typeface="Arial"/>
                <a:cs typeface="Arial"/>
              </a:rPr>
              <a:t>Power</a:t>
            </a:r>
            <a:endParaRPr sz="2400">
              <a:latin typeface="Arial"/>
              <a:cs typeface="Arial"/>
            </a:endParaRPr>
          </a:p>
          <a:p>
            <a:pPr marL="838200" lvl="1" indent="-343535">
              <a:lnSpc>
                <a:spcPct val="100000"/>
              </a:lnSpc>
              <a:spcBef>
                <a:spcPts val="600"/>
              </a:spcBef>
              <a:buFont typeface="Wingdings"/>
              <a:buChar char=""/>
              <a:tabLst>
                <a:tab pos="837565" algn="l"/>
                <a:tab pos="838200" algn="l"/>
              </a:tabLst>
            </a:pPr>
            <a:r>
              <a:rPr sz="1800" b="1" dirty="0">
                <a:solidFill>
                  <a:srgbClr val="00AFEF"/>
                </a:solidFill>
                <a:latin typeface="Arial"/>
                <a:cs typeface="Arial"/>
              </a:rPr>
              <a:t>P</a:t>
            </a:r>
            <a:r>
              <a:rPr sz="1800" b="1" spc="-6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AFEF"/>
                </a:solidFill>
                <a:latin typeface="Symbol"/>
                <a:cs typeface="Symbol"/>
              </a:rPr>
              <a:t></a:t>
            </a:r>
            <a:r>
              <a:rPr sz="1800" b="1" spc="30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1800" b="1" i="1" spc="-5" dirty="0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sz="1800" b="1" spc="-5" dirty="0">
                <a:solidFill>
                  <a:srgbClr val="00AFEF"/>
                </a:solidFill>
                <a:latin typeface="Symbol"/>
                <a:cs typeface="Symbol"/>
              </a:rPr>
              <a:t></a:t>
            </a:r>
            <a:r>
              <a:rPr sz="1800" b="1" spc="-5" dirty="0">
                <a:solidFill>
                  <a:srgbClr val="00AFEF"/>
                </a:solidFill>
                <a:latin typeface="Arial"/>
                <a:cs typeface="Arial"/>
              </a:rPr>
              <a:t>C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800" b="1" spc="-7" baseline="25462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800" b="1" spc="-5" dirty="0">
                <a:solidFill>
                  <a:srgbClr val="00AFE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  <a:p>
            <a:pPr marL="323850" indent="-285750">
              <a:lnSpc>
                <a:spcPct val="100000"/>
              </a:lnSpc>
              <a:spcBef>
                <a:spcPts val="120"/>
              </a:spcBef>
              <a:buFont typeface="Wingdings"/>
              <a:buChar char=""/>
              <a:tabLst>
                <a:tab pos="323850" algn="l"/>
              </a:tabLst>
            </a:pPr>
            <a:r>
              <a:rPr sz="2400" b="1" spc="-5" dirty="0">
                <a:solidFill>
                  <a:srgbClr val="00AFEF"/>
                </a:solidFill>
                <a:latin typeface="Arial"/>
                <a:cs typeface="Arial"/>
              </a:rPr>
              <a:t>Static</a:t>
            </a:r>
            <a:r>
              <a:rPr sz="2400" b="1" spc="-2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AFEF"/>
                </a:solidFill>
                <a:latin typeface="Arial"/>
                <a:cs typeface="Arial"/>
              </a:rPr>
              <a:t>Power</a:t>
            </a:r>
            <a:endParaRPr sz="2400">
              <a:latin typeface="Arial"/>
              <a:cs typeface="Arial"/>
            </a:endParaRPr>
          </a:p>
          <a:p>
            <a:pPr marL="838200" indent="-343535">
              <a:lnSpc>
                <a:spcPct val="100000"/>
              </a:lnSpc>
              <a:spcBef>
                <a:spcPts val="15"/>
              </a:spcBef>
              <a:buFont typeface="Wingdings"/>
              <a:buChar char=""/>
              <a:tabLst>
                <a:tab pos="838200" algn="l"/>
              </a:tabLst>
            </a:pPr>
            <a:r>
              <a:rPr sz="1800" b="1" spc="-20" dirty="0">
                <a:solidFill>
                  <a:srgbClr val="FF0000"/>
                </a:solidFill>
                <a:latin typeface="Arial"/>
                <a:cs typeface="Arial"/>
              </a:rPr>
              <a:t>Tunneling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between S/D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60727" y="5838190"/>
            <a:ext cx="29597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418465" algn="l"/>
                <a:tab pos="419100" algn="l"/>
              </a:tabLst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Sub-threshold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Leakage</a:t>
            </a:r>
            <a:endParaRPr sz="1800">
              <a:latin typeface="Arial"/>
              <a:cs typeface="Arial"/>
            </a:endParaRPr>
          </a:p>
          <a:p>
            <a:pPr marL="418465" indent="-406400">
              <a:lnSpc>
                <a:spcPct val="100000"/>
              </a:lnSpc>
              <a:buFont typeface="Wingdings"/>
              <a:buChar char=""/>
              <a:tabLst>
                <a:tab pos="418465" algn="l"/>
                <a:tab pos="419100" algn="l"/>
              </a:tabLst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Gate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leakage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47082" y="4529396"/>
            <a:ext cx="5195293" cy="2069797"/>
          </a:xfrm>
          <a:prstGeom prst="rect">
            <a:avLst/>
          </a:prstGeom>
          <a:solidFill>
            <a:srgbClr val="73C7E2"/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Dark</a:t>
            </a:r>
            <a:r>
              <a:rPr sz="2400" b="1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Silicon</a:t>
            </a:r>
            <a:r>
              <a:rPr sz="2400" b="1" spc="-2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39A2"/>
                </a:solidFill>
                <a:latin typeface="Arial"/>
                <a:cs typeface="Arial"/>
              </a:rPr>
              <a:t>Effect</a:t>
            </a:r>
            <a:r>
              <a:rPr sz="2400" b="1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0039A2"/>
                </a:solidFill>
                <a:latin typeface="Arial"/>
                <a:cs typeface="Arial"/>
              </a:rPr>
              <a:t>(</a:t>
            </a:r>
            <a:r>
              <a:rPr lang="zh-CN" altLang="en-US" sz="2400" b="1" dirty="0" smtClean="0">
                <a:solidFill>
                  <a:srgbClr val="0039A2"/>
                </a:solidFill>
                <a:latin typeface="Arial"/>
                <a:cs typeface="Arial"/>
              </a:rPr>
              <a:t>暗硅效应</a:t>
            </a:r>
            <a:r>
              <a:rPr lang="en-US" sz="2400" b="1" dirty="0" smtClean="0">
                <a:solidFill>
                  <a:srgbClr val="0039A2"/>
                </a:solidFill>
                <a:latin typeface="Arial"/>
                <a:cs typeface="Arial"/>
              </a:rPr>
              <a:t>)</a:t>
            </a:r>
            <a:r>
              <a:rPr sz="2400" b="1" dirty="0" smtClean="0">
                <a:solidFill>
                  <a:srgbClr val="0039A2"/>
                </a:solidFill>
                <a:latin typeface="Arial"/>
                <a:cs typeface="Arial"/>
              </a:rPr>
              <a:t>-</a:t>
            </a:r>
            <a:r>
              <a:rPr sz="2400" b="1" spc="-5" dirty="0" smtClean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5%</a:t>
            </a:r>
            <a:endParaRPr sz="2400" dirty="0">
              <a:latin typeface="Arial"/>
              <a:cs typeface="Arial"/>
            </a:endParaRPr>
          </a:p>
          <a:p>
            <a:pPr marL="91440" marR="9144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For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 a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4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cm</a:t>
            </a:r>
            <a:r>
              <a:rPr sz="1800" spc="-7" baseline="25462" dirty="0">
                <a:solidFill>
                  <a:srgbClr val="0039A2"/>
                </a:solidFill>
                <a:latin typeface="Arial"/>
                <a:cs typeface="Arial"/>
              </a:rPr>
              <a:t>2</a:t>
            </a:r>
            <a:r>
              <a:rPr sz="1800" spc="240" baseline="25462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chip,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assume </a:t>
            </a:r>
            <a:r>
              <a:rPr sz="1800" i="1" spc="-5" dirty="0">
                <a:solidFill>
                  <a:srgbClr val="0039A2"/>
                </a:solidFill>
                <a:latin typeface="Arial"/>
                <a:cs typeface="Arial"/>
              </a:rPr>
              <a:t>V</a:t>
            </a:r>
            <a:r>
              <a:rPr sz="1800" spc="-7" baseline="-20833" dirty="0">
                <a:solidFill>
                  <a:srgbClr val="0039A2"/>
                </a:solidFill>
                <a:latin typeface="Arial"/>
                <a:cs typeface="Arial"/>
              </a:rPr>
              <a:t>dd</a:t>
            </a:r>
            <a:r>
              <a:rPr sz="1800" spc="-15" baseline="-20833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= 0.6V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and</a:t>
            </a:r>
            <a:r>
              <a:rPr sz="1800" spc="-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0039A2"/>
                </a:solidFill>
                <a:latin typeface="Arial"/>
                <a:cs typeface="Arial"/>
              </a:rPr>
              <a:t>f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= </a:t>
            </a:r>
            <a:r>
              <a:rPr sz="1800" spc="-484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10GHz,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then the total dynamic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power </a:t>
            </a:r>
            <a:r>
              <a:rPr sz="1800" spc="5" dirty="0" smtClean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0039A2"/>
                </a:solidFill>
                <a:latin typeface="Arial"/>
                <a:cs typeface="Arial"/>
              </a:rPr>
              <a:t>dissipation</a:t>
            </a:r>
            <a:r>
              <a:rPr sz="1800" spc="-15" dirty="0" smtClean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0039A2"/>
                </a:solidFill>
                <a:latin typeface="Arial"/>
                <a:cs typeface="Arial"/>
              </a:rPr>
              <a:t>is</a:t>
            </a:r>
            <a:r>
              <a:rPr sz="1800" dirty="0" smtClean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4kW</a:t>
            </a:r>
            <a:endParaRPr sz="1800" dirty="0">
              <a:latin typeface="Arial"/>
              <a:cs typeface="Arial"/>
            </a:endParaRPr>
          </a:p>
          <a:p>
            <a:pPr marL="91440" marR="1593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If the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power budget is 200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W —</a:t>
            </a:r>
            <a:r>
              <a:rPr sz="1800" spc="50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This </a:t>
            </a:r>
            <a:r>
              <a:rPr sz="18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means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only</a:t>
            </a:r>
            <a:r>
              <a:rPr sz="18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5%</a:t>
            </a:r>
            <a:r>
              <a:rPr sz="1800" spc="-1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transistors</a:t>
            </a:r>
            <a:r>
              <a:rPr sz="1800" spc="5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can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be switched </a:t>
            </a:r>
            <a:r>
              <a:rPr sz="1800" spc="-484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at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 the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9A2"/>
                </a:solidFill>
                <a:latin typeface="Arial"/>
                <a:cs typeface="Arial"/>
              </a:rPr>
              <a:t>same</a:t>
            </a:r>
            <a:r>
              <a:rPr sz="1800" dirty="0">
                <a:solidFill>
                  <a:srgbClr val="0039A2"/>
                </a:solidFill>
                <a:latin typeface="Arial"/>
                <a:cs typeface="Arial"/>
              </a:rPr>
              <a:t> time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19200" y="563748"/>
            <a:ext cx="10341862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Speed Limit and Power Dissipation </a:t>
            </a:r>
            <a:r>
              <a:rPr sz="3200" spc="-880" dirty="0"/>
              <a:t> </a:t>
            </a:r>
            <a:r>
              <a:rPr sz="3200" spc="-5" dirty="0"/>
              <a:t>on </a:t>
            </a:r>
            <a:r>
              <a:rPr sz="3200" spc="-10" dirty="0"/>
              <a:t>the</a:t>
            </a:r>
            <a:r>
              <a:rPr sz="3200" dirty="0"/>
              <a:t> </a:t>
            </a:r>
            <a:r>
              <a:rPr sz="3200" spc="-5" dirty="0"/>
              <a:t>Interconnect</a:t>
            </a:r>
            <a:r>
              <a:rPr sz="3200" spc="-30" dirty="0"/>
              <a:t> </a:t>
            </a:r>
            <a:r>
              <a:rPr sz="3200" spc="-5" dirty="0"/>
              <a:t>Level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804672" y="1319834"/>
            <a:ext cx="11268710" cy="5107940"/>
            <a:chOff x="804672" y="1319834"/>
            <a:chExt cx="11268710" cy="5107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672" y="1424940"/>
              <a:ext cx="3415284" cy="50025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1395" y="1319834"/>
              <a:ext cx="3016757" cy="30789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2121" y="4554418"/>
              <a:ext cx="4813623" cy="18471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962006" y="2284095"/>
              <a:ext cx="2105025" cy="487045"/>
            </a:xfrm>
            <a:custGeom>
              <a:avLst/>
              <a:gdLst/>
              <a:ahLst/>
              <a:cxnLst/>
              <a:rect l="l" t="t" r="r" b="b"/>
              <a:pathLst>
                <a:path w="2105025" h="487044">
                  <a:moveTo>
                    <a:pt x="2023491" y="0"/>
                  </a:moveTo>
                  <a:lnTo>
                    <a:pt x="81152" y="0"/>
                  </a:lnTo>
                  <a:lnTo>
                    <a:pt x="49559" y="6375"/>
                  </a:lnTo>
                  <a:lnTo>
                    <a:pt x="23764" y="23764"/>
                  </a:lnTo>
                  <a:lnTo>
                    <a:pt x="6375" y="49559"/>
                  </a:lnTo>
                  <a:lnTo>
                    <a:pt x="0" y="81152"/>
                  </a:lnTo>
                  <a:lnTo>
                    <a:pt x="0" y="405764"/>
                  </a:lnTo>
                  <a:lnTo>
                    <a:pt x="6375" y="437358"/>
                  </a:lnTo>
                  <a:lnTo>
                    <a:pt x="23764" y="463153"/>
                  </a:lnTo>
                  <a:lnTo>
                    <a:pt x="49559" y="480542"/>
                  </a:lnTo>
                  <a:lnTo>
                    <a:pt x="81152" y="486917"/>
                  </a:lnTo>
                  <a:lnTo>
                    <a:pt x="2023491" y="486917"/>
                  </a:lnTo>
                  <a:lnTo>
                    <a:pt x="2055084" y="480542"/>
                  </a:lnTo>
                  <a:lnTo>
                    <a:pt x="2080879" y="463153"/>
                  </a:lnTo>
                  <a:lnTo>
                    <a:pt x="2098268" y="437358"/>
                  </a:lnTo>
                  <a:lnTo>
                    <a:pt x="2104644" y="405764"/>
                  </a:lnTo>
                  <a:lnTo>
                    <a:pt x="2104644" y="81152"/>
                  </a:lnTo>
                  <a:lnTo>
                    <a:pt x="2098268" y="49559"/>
                  </a:lnTo>
                  <a:lnTo>
                    <a:pt x="2080879" y="23764"/>
                  </a:lnTo>
                  <a:lnTo>
                    <a:pt x="2055084" y="6375"/>
                  </a:lnTo>
                  <a:lnTo>
                    <a:pt x="202349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62006" y="2284095"/>
              <a:ext cx="2105025" cy="487045"/>
            </a:xfrm>
            <a:custGeom>
              <a:avLst/>
              <a:gdLst/>
              <a:ahLst/>
              <a:cxnLst/>
              <a:rect l="l" t="t" r="r" b="b"/>
              <a:pathLst>
                <a:path w="2105025" h="487044">
                  <a:moveTo>
                    <a:pt x="0" y="81152"/>
                  </a:moveTo>
                  <a:lnTo>
                    <a:pt x="6375" y="49559"/>
                  </a:lnTo>
                  <a:lnTo>
                    <a:pt x="23764" y="23764"/>
                  </a:lnTo>
                  <a:lnTo>
                    <a:pt x="49559" y="6375"/>
                  </a:lnTo>
                  <a:lnTo>
                    <a:pt x="81152" y="0"/>
                  </a:lnTo>
                  <a:lnTo>
                    <a:pt x="2023491" y="0"/>
                  </a:lnTo>
                  <a:lnTo>
                    <a:pt x="2055084" y="6375"/>
                  </a:lnTo>
                  <a:lnTo>
                    <a:pt x="2080879" y="23764"/>
                  </a:lnTo>
                  <a:lnTo>
                    <a:pt x="2098268" y="49559"/>
                  </a:lnTo>
                  <a:lnTo>
                    <a:pt x="2104644" y="81152"/>
                  </a:lnTo>
                  <a:lnTo>
                    <a:pt x="2104644" y="405764"/>
                  </a:lnTo>
                  <a:lnTo>
                    <a:pt x="2098268" y="437358"/>
                  </a:lnTo>
                  <a:lnTo>
                    <a:pt x="2080879" y="463153"/>
                  </a:lnTo>
                  <a:lnTo>
                    <a:pt x="2055084" y="480542"/>
                  </a:lnTo>
                  <a:lnTo>
                    <a:pt x="2023491" y="486917"/>
                  </a:lnTo>
                  <a:lnTo>
                    <a:pt x="81152" y="486917"/>
                  </a:lnTo>
                  <a:lnTo>
                    <a:pt x="49559" y="480542"/>
                  </a:lnTo>
                  <a:lnTo>
                    <a:pt x="23764" y="463153"/>
                  </a:lnTo>
                  <a:lnTo>
                    <a:pt x="6375" y="437358"/>
                  </a:lnTo>
                  <a:lnTo>
                    <a:pt x="0" y="405764"/>
                  </a:lnTo>
                  <a:lnTo>
                    <a:pt x="0" y="81152"/>
                  </a:lnTo>
                  <a:close/>
                </a:path>
              </a:pathLst>
            </a:custGeom>
            <a:ln w="12954">
              <a:solidFill>
                <a:srgbClr val="002C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177568" y="2309428"/>
            <a:ext cx="158178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400" i="1" spc="10" dirty="0">
                <a:latin typeface="Times New Roman"/>
                <a:cs typeface="Times New Roman"/>
              </a:rPr>
              <a:t>t</a:t>
            </a:r>
            <a:r>
              <a:rPr sz="2400" i="1" spc="-350" dirty="0">
                <a:latin typeface="Times New Roman"/>
                <a:cs typeface="Times New Roman"/>
              </a:rPr>
              <a:t> </a:t>
            </a:r>
            <a:r>
              <a:rPr sz="2100" i="1" spc="15" baseline="-23809" dirty="0">
                <a:latin typeface="Times New Roman"/>
                <a:cs typeface="Times New Roman"/>
              </a:rPr>
              <a:t>p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100" i="1" spc="209" baseline="-23809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~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0.</a:t>
            </a:r>
            <a:r>
              <a:rPr sz="2400" spc="15" dirty="0">
                <a:latin typeface="Times New Roman"/>
                <a:cs typeface="Times New Roman"/>
              </a:rPr>
              <a:t>6</a:t>
            </a:r>
            <a:r>
              <a:rPr sz="2400" spc="110" dirty="0">
                <a:latin typeface="Times New Roman"/>
                <a:cs typeface="Times New Roman"/>
              </a:rPr>
              <a:t>9</a:t>
            </a:r>
            <a:r>
              <a:rPr sz="2400" i="1" spc="20" dirty="0">
                <a:latin typeface="Times New Roman"/>
                <a:cs typeface="Times New Roman"/>
              </a:rPr>
              <a:t>RC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7147" y="2351277"/>
            <a:ext cx="23958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0000CC"/>
                </a:solidFill>
                <a:latin typeface="微软雅黑"/>
                <a:cs typeface="微软雅黑"/>
              </a:rPr>
              <a:t>Propagation</a:t>
            </a:r>
            <a:r>
              <a:rPr sz="2000" b="1" spc="-60" dirty="0">
                <a:solidFill>
                  <a:srgbClr val="0000CC"/>
                </a:solidFill>
                <a:latin typeface="微软雅黑"/>
                <a:cs typeface="微软雅黑"/>
              </a:rPr>
              <a:t> </a:t>
            </a:r>
            <a:r>
              <a:rPr sz="2000" b="1" spc="-5" dirty="0">
                <a:solidFill>
                  <a:srgbClr val="0000CC"/>
                </a:solidFill>
                <a:latin typeface="微软雅黑"/>
                <a:cs typeface="微软雅黑"/>
              </a:rPr>
              <a:t>Delay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34423" y="5214365"/>
            <a:ext cx="2433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i="1" spc="-25" dirty="0">
                <a:solidFill>
                  <a:srgbClr val="FF0000"/>
                </a:solidFill>
                <a:latin typeface="Arial"/>
                <a:cs typeface="Arial"/>
              </a:rPr>
              <a:t>Total</a:t>
            </a:r>
            <a:r>
              <a:rPr sz="24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wire</a:t>
            </a:r>
            <a:r>
              <a:rPr sz="2400" b="1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length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~</a:t>
            </a:r>
            <a:r>
              <a:rPr sz="2400" b="1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100</a:t>
            </a:r>
            <a:r>
              <a:rPr sz="2400" b="1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78623" y="2932938"/>
            <a:ext cx="3646170" cy="3514090"/>
            <a:chOff x="7278623" y="2932938"/>
            <a:chExt cx="3646170" cy="3514090"/>
          </a:xfrm>
        </p:grpSpPr>
        <p:sp>
          <p:nvSpPr>
            <p:cNvPr id="13" name="object 13"/>
            <p:cNvSpPr/>
            <p:nvPr/>
          </p:nvSpPr>
          <p:spPr>
            <a:xfrm>
              <a:off x="8324087" y="5010150"/>
              <a:ext cx="927735" cy="1417320"/>
            </a:xfrm>
            <a:custGeom>
              <a:avLst/>
              <a:gdLst/>
              <a:ahLst/>
              <a:cxnLst/>
              <a:rect l="l" t="t" r="r" b="b"/>
              <a:pathLst>
                <a:path w="927734" h="1417320">
                  <a:moveTo>
                    <a:pt x="0" y="1417320"/>
                  </a:moveTo>
                  <a:lnTo>
                    <a:pt x="927353" y="1417320"/>
                  </a:lnTo>
                  <a:lnTo>
                    <a:pt x="927353" y="0"/>
                  </a:lnTo>
                  <a:lnTo>
                    <a:pt x="0" y="0"/>
                  </a:lnTo>
                  <a:lnTo>
                    <a:pt x="0" y="141732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8623" y="2932938"/>
              <a:ext cx="3646170" cy="1005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19" y="1491233"/>
            <a:ext cx="5292852" cy="27302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53411" y="1074673"/>
            <a:ext cx="44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PC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3581400" y="477393"/>
            <a:ext cx="55765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Computer</a:t>
            </a:r>
            <a:r>
              <a:rPr sz="3200" spc="-10" dirty="0"/>
              <a:t> </a:t>
            </a:r>
            <a:r>
              <a:rPr sz="3200" spc="-5" dirty="0"/>
              <a:t>Power Dissipation</a:t>
            </a:r>
            <a:endParaRPr sz="3200"/>
          </a:p>
        </p:txBody>
      </p:sp>
      <p:grpSp>
        <p:nvGrpSpPr>
          <p:cNvPr id="5" name="object 5"/>
          <p:cNvGrpSpPr/>
          <p:nvPr/>
        </p:nvGrpSpPr>
        <p:grpSpPr>
          <a:xfrm>
            <a:off x="4481067" y="1769364"/>
            <a:ext cx="4126229" cy="1857375"/>
            <a:chOff x="4481067" y="1769364"/>
            <a:chExt cx="4126229" cy="18573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1125" y="1821711"/>
              <a:ext cx="2551686" cy="17689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51600" y="1778889"/>
              <a:ext cx="2646045" cy="1838325"/>
            </a:xfrm>
            <a:custGeom>
              <a:avLst/>
              <a:gdLst/>
              <a:ahLst/>
              <a:cxnLst/>
              <a:rect l="l" t="t" r="r" b="b"/>
              <a:pathLst>
                <a:path w="2646045" h="1838325">
                  <a:moveTo>
                    <a:pt x="0" y="1837944"/>
                  </a:moveTo>
                  <a:lnTo>
                    <a:pt x="2645664" y="1837944"/>
                  </a:lnTo>
                  <a:lnTo>
                    <a:pt x="2645664" y="0"/>
                  </a:lnTo>
                  <a:lnTo>
                    <a:pt x="0" y="0"/>
                  </a:lnTo>
                  <a:lnTo>
                    <a:pt x="0" y="1837944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89322" y="1788795"/>
              <a:ext cx="1472565" cy="1819275"/>
            </a:xfrm>
            <a:custGeom>
              <a:avLst/>
              <a:gdLst/>
              <a:ahLst/>
              <a:cxnLst/>
              <a:rect l="l" t="t" r="r" b="b"/>
              <a:pathLst>
                <a:path w="1472564" h="1819275">
                  <a:moveTo>
                    <a:pt x="0" y="528827"/>
                  </a:moveTo>
                  <a:lnTo>
                    <a:pt x="1472438" y="0"/>
                  </a:lnTo>
                </a:path>
                <a:path w="1472564" h="1819275">
                  <a:moveTo>
                    <a:pt x="48767" y="1379981"/>
                  </a:moveTo>
                  <a:lnTo>
                    <a:pt x="1472438" y="1818766"/>
                  </a:lnTo>
                </a:path>
              </a:pathLst>
            </a:custGeom>
            <a:ln w="16002">
              <a:solidFill>
                <a:srgbClr val="006FC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138417" y="3693667"/>
            <a:ext cx="23253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195" marR="5080" indent="-151130">
              <a:lnSpc>
                <a:spcPct val="100000"/>
              </a:lnSpc>
              <a:spcBef>
                <a:spcPts val="100"/>
              </a:spcBef>
            </a:pPr>
            <a:r>
              <a:rPr sz="1050" u="sng" spc="-5" dirty="0">
                <a:solidFill>
                  <a:srgbClr val="A30005"/>
                </a:solidFill>
                <a:uFill>
                  <a:solidFill>
                    <a:srgbClr val="A30005"/>
                  </a:solidFill>
                </a:uFill>
                <a:latin typeface="Arial"/>
                <a:cs typeface="Arial"/>
                <a:hlinkClick r:id="rId4"/>
              </a:rPr>
              <a:t>https://semiengineering.com/as-nodes- </a:t>
            </a:r>
            <a:r>
              <a:rPr sz="1050" spc="-280" dirty="0">
                <a:solidFill>
                  <a:srgbClr val="A30005"/>
                </a:solidFill>
                <a:latin typeface="Arial"/>
                <a:cs typeface="Arial"/>
                <a:hlinkClick r:id="rId4"/>
              </a:rPr>
              <a:t> </a:t>
            </a:r>
            <a:r>
              <a:rPr sz="1050" u="sng" spc="-5" dirty="0">
                <a:solidFill>
                  <a:srgbClr val="A30005"/>
                </a:solidFill>
                <a:uFill>
                  <a:solidFill>
                    <a:srgbClr val="A30005"/>
                  </a:solidFill>
                </a:uFill>
                <a:latin typeface="Arial"/>
                <a:cs typeface="Arial"/>
                <a:hlinkClick r:id="rId4"/>
              </a:rPr>
              <a:t>advance-so-must-power-analysis/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3890" y="4559046"/>
            <a:ext cx="9062466" cy="189890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1095" y="413385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sz="2400" b="1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Center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65728" y="6487414"/>
            <a:ext cx="55860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/>
                <a:cs typeface="Arial"/>
              </a:rPr>
              <a:t>M.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Dayarathna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et</a:t>
            </a:r>
            <a:r>
              <a:rPr sz="1400" i="1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al.</a:t>
            </a:r>
            <a:r>
              <a:rPr sz="1400" i="1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IEEE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Communications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Surveys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&amp;</a:t>
            </a:r>
            <a:r>
              <a:rPr sz="1400" spc="-10" dirty="0">
                <a:latin typeface="Arial"/>
                <a:cs typeface="Arial"/>
              </a:rPr>
              <a:t> Tutorials</a:t>
            </a:r>
            <a:r>
              <a:rPr sz="1400" spc="-5" dirty="0">
                <a:latin typeface="Arial"/>
                <a:cs typeface="Arial"/>
              </a:rPr>
              <a:t> (2016)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01228" y="1712976"/>
            <a:ext cx="3759835" cy="1969770"/>
            <a:chOff x="8301228" y="1712976"/>
            <a:chExt cx="3759835" cy="196977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3724" y="1883132"/>
              <a:ext cx="3028042" cy="1739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743569" y="1722501"/>
              <a:ext cx="3308350" cy="1950720"/>
            </a:xfrm>
            <a:custGeom>
              <a:avLst/>
              <a:gdLst/>
              <a:ahLst/>
              <a:cxnLst/>
              <a:rect l="l" t="t" r="r" b="b"/>
              <a:pathLst>
                <a:path w="3308350" h="1950720">
                  <a:moveTo>
                    <a:pt x="0" y="1950720"/>
                  </a:moveTo>
                  <a:lnTo>
                    <a:pt x="3307842" y="1950720"/>
                  </a:lnTo>
                  <a:lnTo>
                    <a:pt x="3307842" y="0"/>
                  </a:lnTo>
                  <a:lnTo>
                    <a:pt x="0" y="0"/>
                  </a:lnTo>
                  <a:lnTo>
                    <a:pt x="0" y="1950720"/>
                  </a:lnTo>
                  <a:close/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09229" y="1732407"/>
              <a:ext cx="444500" cy="1931670"/>
            </a:xfrm>
            <a:custGeom>
              <a:avLst/>
              <a:gdLst/>
              <a:ahLst/>
              <a:cxnLst/>
              <a:rect l="l" t="t" r="r" b="b"/>
              <a:pathLst>
                <a:path w="444500" h="1931670">
                  <a:moveTo>
                    <a:pt x="0" y="1114170"/>
                  </a:moveTo>
                  <a:lnTo>
                    <a:pt x="444500" y="0"/>
                  </a:lnTo>
                </a:path>
                <a:path w="444500" h="1931670">
                  <a:moveTo>
                    <a:pt x="0" y="1655826"/>
                  </a:moveTo>
                  <a:lnTo>
                    <a:pt x="385318" y="1931669"/>
                  </a:lnTo>
                </a:path>
              </a:pathLst>
            </a:custGeom>
            <a:ln w="16002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539985" y="3692905"/>
            <a:ext cx="18986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/>
                <a:cs typeface="Arial"/>
              </a:rPr>
              <a:t>N.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Magen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et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al.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SLIP’04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581400" y="457200"/>
            <a:ext cx="61087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40" dirty="0"/>
              <a:t>Tsunami</a:t>
            </a:r>
            <a:r>
              <a:rPr sz="3200" spc="-20" dirty="0"/>
              <a:t> </a:t>
            </a:r>
            <a:r>
              <a:rPr sz="3200" spc="-5" dirty="0"/>
              <a:t>of</a:t>
            </a:r>
            <a:r>
              <a:rPr sz="3200" dirty="0"/>
              <a:t> </a:t>
            </a:r>
            <a:r>
              <a:rPr sz="3200" spc="-10" dirty="0"/>
              <a:t>Data</a:t>
            </a:r>
            <a:r>
              <a:rPr sz="3200" dirty="0"/>
              <a:t> </a:t>
            </a:r>
            <a:r>
              <a:rPr sz="3200" spc="-5" dirty="0"/>
              <a:t>Era</a:t>
            </a:r>
            <a:r>
              <a:rPr sz="3200" dirty="0"/>
              <a:t> </a:t>
            </a:r>
            <a:r>
              <a:rPr sz="3200" spc="-5" dirty="0"/>
              <a:t>has</a:t>
            </a:r>
            <a:r>
              <a:rPr sz="3200" dirty="0"/>
              <a:t> </a:t>
            </a:r>
            <a:r>
              <a:rPr sz="3200" spc="-5" dirty="0"/>
              <a:t>Come!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67613" y="1438147"/>
            <a:ext cx="934720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 indent="-36957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394970" algn="l"/>
              </a:tabLst>
            </a:pP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Over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2.5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billion</a:t>
            </a:r>
            <a:r>
              <a:rPr sz="24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computers</a:t>
            </a:r>
            <a:r>
              <a:rPr sz="24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in</a:t>
            </a:r>
            <a:r>
              <a:rPr sz="24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sz="24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world</a:t>
            </a:r>
            <a:endParaRPr sz="2400">
              <a:latin typeface="Arial"/>
              <a:cs typeface="Arial"/>
            </a:endParaRPr>
          </a:p>
          <a:p>
            <a:pPr marL="768350" lvl="1" indent="-286385">
              <a:lnSpc>
                <a:spcPct val="100000"/>
              </a:lnSpc>
              <a:spcBef>
                <a:spcPts val="10"/>
              </a:spcBef>
              <a:buFont typeface="Arial"/>
              <a:buChar char="-"/>
              <a:tabLst>
                <a:tab pos="767715" algn="l"/>
                <a:tab pos="768350" algn="l"/>
              </a:tabLst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1</a:t>
            </a:r>
            <a:r>
              <a:rPr sz="20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PW</a:t>
            </a:r>
            <a:r>
              <a:rPr sz="20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1F5F"/>
                </a:solidFill>
                <a:latin typeface="Arial"/>
                <a:cs typeface="Arial"/>
              </a:rPr>
              <a:t>(10</a:t>
            </a:r>
            <a:r>
              <a:rPr sz="1950" b="1" spc="7" baseline="25641" dirty="0">
                <a:solidFill>
                  <a:srgbClr val="001F5F"/>
                </a:solidFill>
                <a:latin typeface="Arial"/>
                <a:cs typeface="Arial"/>
              </a:rPr>
              <a:t>15</a:t>
            </a:r>
            <a:r>
              <a:rPr sz="1950" b="1" spc="277" baseline="2564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W)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power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dissipation</a:t>
            </a:r>
            <a:endParaRPr sz="2000">
              <a:latin typeface="Arial"/>
              <a:cs typeface="Arial"/>
            </a:endParaRPr>
          </a:p>
          <a:p>
            <a:pPr marL="768350" lvl="1" indent="-286385">
              <a:lnSpc>
                <a:spcPct val="100000"/>
              </a:lnSpc>
              <a:buFont typeface="Arial"/>
              <a:buChar char="-"/>
              <a:tabLst>
                <a:tab pos="767715" algn="l"/>
                <a:tab pos="768350" algn="l"/>
              </a:tabLst>
            </a:pP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Equivalent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to 160 nuclear plants!</a:t>
            </a:r>
            <a:endParaRPr sz="2000">
              <a:latin typeface="Arial"/>
              <a:cs typeface="Arial"/>
            </a:endParaRPr>
          </a:p>
          <a:p>
            <a:pPr marL="768350" lvl="1" indent="-286385">
              <a:lnSpc>
                <a:spcPct val="100000"/>
              </a:lnSpc>
              <a:buFont typeface="Arial"/>
              <a:buChar char="-"/>
              <a:tabLst>
                <a:tab pos="767715" algn="l"/>
                <a:tab pos="768350" algn="l"/>
              </a:tabLst>
            </a:pPr>
            <a:r>
              <a:rPr sz="2000" b="1" spc="-25" dirty="0">
                <a:solidFill>
                  <a:srgbClr val="FF0000"/>
                </a:solidFill>
                <a:latin typeface="Arial"/>
                <a:cs typeface="Arial"/>
              </a:rPr>
              <a:t>'Tsunami</a:t>
            </a:r>
            <a:r>
              <a:rPr sz="20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data'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could</a:t>
            </a:r>
            <a:r>
              <a:rPr sz="20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consume</a:t>
            </a:r>
            <a:r>
              <a:rPr sz="20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fifth of</a:t>
            </a: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global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electricity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2025!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473" y="2941320"/>
            <a:ext cx="4032504" cy="26830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67713" y="5630417"/>
            <a:ext cx="2868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Google</a:t>
            </a:r>
            <a:r>
              <a:rPr sz="24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Data</a:t>
            </a:r>
            <a:r>
              <a:rPr sz="24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Center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9378" y="2918460"/>
            <a:ext cx="4842510" cy="27066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55464" y="5606541"/>
            <a:ext cx="4858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Facebook</a:t>
            </a:r>
            <a:r>
              <a:rPr sz="24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Data</a:t>
            </a:r>
            <a:r>
              <a:rPr sz="24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Center</a:t>
            </a:r>
            <a:r>
              <a:rPr sz="24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@</a:t>
            </a:r>
            <a:r>
              <a:rPr sz="24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Sweden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200400" y="266646"/>
            <a:ext cx="68668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Computer</a:t>
            </a:r>
            <a:r>
              <a:rPr sz="3200" spc="-15" dirty="0"/>
              <a:t> </a:t>
            </a:r>
            <a:r>
              <a:rPr sz="3200" dirty="0"/>
              <a:t>Speed</a:t>
            </a:r>
            <a:r>
              <a:rPr sz="3200" spc="-10" dirty="0"/>
              <a:t> </a:t>
            </a:r>
            <a:r>
              <a:rPr sz="3200" dirty="0"/>
              <a:t>–</a:t>
            </a:r>
            <a:r>
              <a:rPr sz="3200" spc="-15" dirty="0"/>
              <a:t> </a:t>
            </a:r>
            <a:r>
              <a:rPr sz="3200" spc="-75" dirty="0"/>
              <a:t>Von</a:t>
            </a:r>
            <a:r>
              <a:rPr sz="3200" spc="-15" dirty="0"/>
              <a:t> Neumann’s</a:t>
            </a:r>
            <a:r>
              <a:rPr sz="3200" spc="-5" dirty="0"/>
              <a:t> </a:t>
            </a:r>
            <a:r>
              <a:rPr sz="3200" dirty="0"/>
              <a:t>Limit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62811" y="1212341"/>
            <a:ext cx="7096125" cy="2300605"/>
            <a:chOff x="1162811" y="1212341"/>
            <a:chExt cx="7096125" cy="2300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2811" y="1297685"/>
              <a:ext cx="3740658" cy="21640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3644" y="1212341"/>
              <a:ext cx="2724911" cy="230047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732020" y="5741670"/>
            <a:ext cx="2613025" cy="848360"/>
            <a:chOff x="4732020" y="5741670"/>
            <a:chExt cx="2613025" cy="848360"/>
          </a:xfrm>
        </p:grpSpPr>
        <p:sp>
          <p:nvSpPr>
            <p:cNvPr id="7" name="object 7"/>
            <p:cNvSpPr/>
            <p:nvPr/>
          </p:nvSpPr>
          <p:spPr>
            <a:xfrm>
              <a:off x="4738497" y="5748147"/>
              <a:ext cx="2600325" cy="835660"/>
            </a:xfrm>
            <a:custGeom>
              <a:avLst/>
              <a:gdLst/>
              <a:ahLst/>
              <a:cxnLst/>
              <a:rect l="l" t="t" r="r" b="b"/>
              <a:pathLst>
                <a:path w="2600325" h="835659">
                  <a:moveTo>
                    <a:pt x="2460752" y="0"/>
                  </a:moveTo>
                  <a:lnTo>
                    <a:pt x="139191" y="0"/>
                  </a:lnTo>
                  <a:lnTo>
                    <a:pt x="95211" y="7096"/>
                  </a:lnTo>
                  <a:lnTo>
                    <a:pt x="57003" y="26856"/>
                  </a:lnTo>
                  <a:lnTo>
                    <a:pt x="26867" y="56987"/>
                  </a:lnTo>
                  <a:lnTo>
                    <a:pt x="7099" y="95196"/>
                  </a:lnTo>
                  <a:lnTo>
                    <a:pt x="0" y="139191"/>
                  </a:lnTo>
                  <a:lnTo>
                    <a:pt x="0" y="695959"/>
                  </a:lnTo>
                  <a:lnTo>
                    <a:pt x="7099" y="739955"/>
                  </a:lnTo>
                  <a:lnTo>
                    <a:pt x="26867" y="778164"/>
                  </a:lnTo>
                  <a:lnTo>
                    <a:pt x="57003" y="808295"/>
                  </a:lnTo>
                  <a:lnTo>
                    <a:pt x="95211" y="828055"/>
                  </a:lnTo>
                  <a:lnTo>
                    <a:pt x="139191" y="835151"/>
                  </a:lnTo>
                  <a:lnTo>
                    <a:pt x="2460752" y="835151"/>
                  </a:lnTo>
                  <a:lnTo>
                    <a:pt x="2504732" y="828055"/>
                  </a:lnTo>
                  <a:lnTo>
                    <a:pt x="2542940" y="808295"/>
                  </a:lnTo>
                  <a:lnTo>
                    <a:pt x="2573076" y="778164"/>
                  </a:lnTo>
                  <a:lnTo>
                    <a:pt x="2592844" y="739955"/>
                  </a:lnTo>
                  <a:lnTo>
                    <a:pt x="2599944" y="695959"/>
                  </a:lnTo>
                  <a:lnTo>
                    <a:pt x="2599944" y="139191"/>
                  </a:lnTo>
                  <a:lnTo>
                    <a:pt x="2592844" y="95196"/>
                  </a:lnTo>
                  <a:lnTo>
                    <a:pt x="2573076" y="56987"/>
                  </a:lnTo>
                  <a:lnTo>
                    <a:pt x="2542940" y="26856"/>
                  </a:lnTo>
                  <a:lnTo>
                    <a:pt x="2504732" y="7096"/>
                  </a:lnTo>
                  <a:lnTo>
                    <a:pt x="246075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38497" y="5748147"/>
              <a:ext cx="2600325" cy="835660"/>
            </a:xfrm>
            <a:custGeom>
              <a:avLst/>
              <a:gdLst/>
              <a:ahLst/>
              <a:cxnLst/>
              <a:rect l="l" t="t" r="r" b="b"/>
              <a:pathLst>
                <a:path w="2600325" h="835659">
                  <a:moveTo>
                    <a:pt x="0" y="139191"/>
                  </a:moveTo>
                  <a:lnTo>
                    <a:pt x="7099" y="95196"/>
                  </a:lnTo>
                  <a:lnTo>
                    <a:pt x="26867" y="56987"/>
                  </a:lnTo>
                  <a:lnTo>
                    <a:pt x="57003" y="26856"/>
                  </a:lnTo>
                  <a:lnTo>
                    <a:pt x="95211" y="7096"/>
                  </a:lnTo>
                  <a:lnTo>
                    <a:pt x="139191" y="0"/>
                  </a:lnTo>
                  <a:lnTo>
                    <a:pt x="2460752" y="0"/>
                  </a:lnTo>
                  <a:lnTo>
                    <a:pt x="2504732" y="7096"/>
                  </a:lnTo>
                  <a:lnTo>
                    <a:pt x="2542940" y="26856"/>
                  </a:lnTo>
                  <a:lnTo>
                    <a:pt x="2573076" y="56987"/>
                  </a:lnTo>
                  <a:lnTo>
                    <a:pt x="2592844" y="95196"/>
                  </a:lnTo>
                  <a:lnTo>
                    <a:pt x="2599944" y="139191"/>
                  </a:lnTo>
                  <a:lnTo>
                    <a:pt x="2599944" y="695959"/>
                  </a:lnTo>
                  <a:lnTo>
                    <a:pt x="2592844" y="739955"/>
                  </a:lnTo>
                  <a:lnTo>
                    <a:pt x="2573076" y="778164"/>
                  </a:lnTo>
                  <a:lnTo>
                    <a:pt x="2542940" y="808295"/>
                  </a:lnTo>
                  <a:lnTo>
                    <a:pt x="2504732" y="828055"/>
                  </a:lnTo>
                  <a:lnTo>
                    <a:pt x="2460752" y="835151"/>
                  </a:lnTo>
                  <a:lnTo>
                    <a:pt x="139191" y="835151"/>
                  </a:lnTo>
                  <a:lnTo>
                    <a:pt x="95211" y="828055"/>
                  </a:lnTo>
                  <a:lnTo>
                    <a:pt x="57003" y="808295"/>
                  </a:lnTo>
                  <a:lnTo>
                    <a:pt x="26867" y="778164"/>
                  </a:lnTo>
                  <a:lnTo>
                    <a:pt x="7099" y="739955"/>
                  </a:lnTo>
                  <a:lnTo>
                    <a:pt x="0" y="695959"/>
                  </a:lnTo>
                  <a:lnTo>
                    <a:pt x="0" y="139191"/>
                  </a:lnTo>
                  <a:close/>
                </a:path>
              </a:pathLst>
            </a:custGeom>
            <a:ln w="12954">
              <a:solidFill>
                <a:srgbClr val="002C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31135" y="6161106"/>
              <a:ext cx="287655" cy="0"/>
            </a:xfrm>
            <a:custGeom>
              <a:avLst/>
              <a:gdLst/>
              <a:ahLst/>
              <a:cxnLst/>
              <a:rect l="l" t="t" r="r" b="b"/>
              <a:pathLst>
                <a:path w="287654">
                  <a:moveTo>
                    <a:pt x="0" y="0"/>
                  </a:moveTo>
                  <a:lnTo>
                    <a:pt x="287394" y="0"/>
                  </a:lnTo>
                </a:path>
              </a:pathLst>
            </a:custGeom>
            <a:ln w="12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06758" y="6122076"/>
            <a:ext cx="117475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2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53422" y="6156533"/>
            <a:ext cx="234950" cy="396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i="1" spc="4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6405" y="5916091"/>
            <a:ext cx="5959475" cy="396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713479" algn="l"/>
                <a:tab pos="5027295" algn="l"/>
              </a:tabLst>
            </a:pPr>
            <a:r>
              <a:rPr sz="2000" b="1" dirty="0">
                <a:solidFill>
                  <a:srgbClr val="001F5F"/>
                </a:solidFill>
                <a:latin typeface="微软雅黑"/>
                <a:cs typeface="微软雅黑"/>
              </a:rPr>
              <a:t>Shannon–Hartley</a:t>
            </a:r>
            <a:r>
              <a:rPr sz="2000" b="1" spc="-5" dirty="0">
                <a:solidFill>
                  <a:srgbClr val="001F5F"/>
                </a:solidFill>
                <a:latin typeface="微软雅黑"/>
                <a:cs typeface="微软雅黑"/>
              </a:rPr>
              <a:t> theorem	</a:t>
            </a:r>
            <a:r>
              <a:rPr sz="2400" i="1" spc="45" dirty="0">
                <a:latin typeface="Times New Roman"/>
                <a:cs typeface="Times New Roman"/>
              </a:rPr>
              <a:t>C</a:t>
            </a:r>
            <a:r>
              <a:rPr sz="2400" i="1" spc="7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Symbol"/>
                <a:cs typeface="Symbol"/>
              </a:rPr>
              <a:t>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i="1" spc="40" dirty="0">
                <a:latin typeface="Times New Roman"/>
                <a:cs typeface="Times New Roman"/>
              </a:rPr>
              <a:t>B</a:t>
            </a:r>
            <a:r>
              <a:rPr sz="2400" i="1" spc="-29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log	</a:t>
            </a:r>
            <a:r>
              <a:rPr sz="2400" spc="10" dirty="0">
                <a:latin typeface="Times New Roman"/>
                <a:cs typeface="Times New Roman"/>
              </a:rPr>
              <a:t>(1</a:t>
            </a:r>
            <a:r>
              <a:rPr sz="2400" spc="10" dirty="0">
                <a:latin typeface="Symbol"/>
                <a:cs typeface="Symbol"/>
              </a:rPr>
              <a:t>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3600" i="1" spc="44" baseline="34722" dirty="0">
                <a:latin typeface="Times New Roman"/>
                <a:cs typeface="Times New Roman"/>
              </a:rPr>
              <a:t>S</a:t>
            </a:r>
            <a:r>
              <a:rPr sz="3600" i="1" spc="67" baseline="34722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88814" y="5092446"/>
            <a:ext cx="2118360" cy="501015"/>
            <a:chOff x="4988814" y="5092446"/>
            <a:chExt cx="2118360" cy="501015"/>
          </a:xfrm>
        </p:grpSpPr>
        <p:sp>
          <p:nvSpPr>
            <p:cNvPr id="14" name="object 14"/>
            <p:cNvSpPr/>
            <p:nvPr/>
          </p:nvSpPr>
          <p:spPr>
            <a:xfrm>
              <a:off x="4995291" y="5098923"/>
              <a:ext cx="2105660" cy="487680"/>
            </a:xfrm>
            <a:custGeom>
              <a:avLst/>
              <a:gdLst/>
              <a:ahLst/>
              <a:cxnLst/>
              <a:rect l="l" t="t" r="r" b="b"/>
              <a:pathLst>
                <a:path w="2105659" h="487679">
                  <a:moveTo>
                    <a:pt x="2024126" y="0"/>
                  </a:moveTo>
                  <a:lnTo>
                    <a:pt x="81280" y="0"/>
                  </a:lnTo>
                  <a:lnTo>
                    <a:pt x="49666" y="6395"/>
                  </a:lnTo>
                  <a:lnTo>
                    <a:pt x="23828" y="23828"/>
                  </a:lnTo>
                  <a:lnTo>
                    <a:pt x="6395" y="49666"/>
                  </a:lnTo>
                  <a:lnTo>
                    <a:pt x="0" y="81279"/>
                  </a:lnTo>
                  <a:lnTo>
                    <a:pt x="0" y="406399"/>
                  </a:lnTo>
                  <a:lnTo>
                    <a:pt x="6395" y="438013"/>
                  </a:lnTo>
                  <a:lnTo>
                    <a:pt x="23828" y="463851"/>
                  </a:lnTo>
                  <a:lnTo>
                    <a:pt x="49666" y="481284"/>
                  </a:lnTo>
                  <a:lnTo>
                    <a:pt x="81280" y="487679"/>
                  </a:lnTo>
                  <a:lnTo>
                    <a:pt x="2024126" y="487679"/>
                  </a:lnTo>
                  <a:lnTo>
                    <a:pt x="2055739" y="481284"/>
                  </a:lnTo>
                  <a:lnTo>
                    <a:pt x="2081577" y="463851"/>
                  </a:lnTo>
                  <a:lnTo>
                    <a:pt x="2099010" y="438013"/>
                  </a:lnTo>
                  <a:lnTo>
                    <a:pt x="2105406" y="406399"/>
                  </a:lnTo>
                  <a:lnTo>
                    <a:pt x="2105406" y="81279"/>
                  </a:lnTo>
                  <a:lnTo>
                    <a:pt x="2099010" y="49666"/>
                  </a:lnTo>
                  <a:lnTo>
                    <a:pt x="2081577" y="23828"/>
                  </a:lnTo>
                  <a:lnTo>
                    <a:pt x="2055739" y="6395"/>
                  </a:lnTo>
                  <a:lnTo>
                    <a:pt x="202412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5291" y="5098923"/>
              <a:ext cx="2105660" cy="487680"/>
            </a:xfrm>
            <a:custGeom>
              <a:avLst/>
              <a:gdLst/>
              <a:ahLst/>
              <a:cxnLst/>
              <a:rect l="l" t="t" r="r" b="b"/>
              <a:pathLst>
                <a:path w="2105659" h="487679">
                  <a:moveTo>
                    <a:pt x="0" y="81279"/>
                  </a:moveTo>
                  <a:lnTo>
                    <a:pt x="6395" y="49666"/>
                  </a:lnTo>
                  <a:lnTo>
                    <a:pt x="23828" y="23828"/>
                  </a:lnTo>
                  <a:lnTo>
                    <a:pt x="49666" y="6395"/>
                  </a:lnTo>
                  <a:lnTo>
                    <a:pt x="81280" y="0"/>
                  </a:lnTo>
                  <a:lnTo>
                    <a:pt x="2024126" y="0"/>
                  </a:lnTo>
                  <a:lnTo>
                    <a:pt x="2055739" y="6395"/>
                  </a:lnTo>
                  <a:lnTo>
                    <a:pt x="2081577" y="23828"/>
                  </a:lnTo>
                  <a:lnTo>
                    <a:pt x="2099010" y="49666"/>
                  </a:lnTo>
                  <a:lnTo>
                    <a:pt x="2105406" y="81279"/>
                  </a:lnTo>
                  <a:lnTo>
                    <a:pt x="2105406" y="406399"/>
                  </a:lnTo>
                  <a:lnTo>
                    <a:pt x="2099010" y="438013"/>
                  </a:lnTo>
                  <a:lnTo>
                    <a:pt x="2081577" y="463851"/>
                  </a:lnTo>
                  <a:lnTo>
                    <a:pt x="2055739" y="481284"/>
                  </a:lnTo>
                  <a:lnTo>
                    <a:pt x="2024126" y="487679"/>
                  </a:lnTo>
                  <a:lnTo>
                    <a:pt x="81280" y="487679"/>
                  </a:lnTo>
                  <a:lnTo>
                    <a:pt x="49666" y="481284"/>
                  </a:lnTo>
                  <a:lnTo>
                    <a:pt x="23828" y="463851"/>
                  </a:lnTo>
                  <a:lnTo>
                    <a:pt x="6395" y="438013"/>
                  </a:lnTo>
                  <a:lnTo>
                    <a:pt x="0" y="406399"/>
                  </a:lnTo>
                  <a:lnTo>
                    <a:pt x="0" y="81279"/>
                  </a:lnTo>
                  <a:close/>
                </a:path>
              </a:pathLst>
            </a:custGeom>
            <a:ln w="12954">
              <a:solidFill>
                <a:srgbClr val="002C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11597" y="5124248"/>
            <a:ext cx="158115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400" i="1" spc="10" dirty="0">
                <a:latin typeface="Times New Roman"/>
                <a:cs typeface="Times New Roman"/>
              </a:rPr>
              <a:t>t</a:t>
            </a:r>
            <a:r>
              <a:rPr sz="2400" i="1" spc="-350" dirty="0">
                <a:latin typeface="Times New Roman"/>
                <a:cs typeface="Times New Roman"/>
              </a:rPr>
              <a:t> </a:t>
            </a:r>
            <a:r>
              <a:rPr sz="2100" i="1" spc="15" baseline="-23809" dirty="0">
                <a:latin typeface="Times New Roman"/>
                <a:cs typeface="Times New Roman"/>
              </a:rPr>
              <a:t>p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100" i="1" spc="209" baseline="-23809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~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0.</a:t>
            </a:r>
            <a:r>
              <a:rPr sz="2400" spc="15" dirty="0">
                <a:latin typeface="Times New Roman"/>
                <a:cs typeface="Times New Roman"/>
              </a:rPr>
              <a:t>6</a:t>
            </a:r>
            <a:r>
              <a:rPr sz="2400" spc="110" dirty="0">
                <a:latin typeface="Times New Roman"/>
                <a:cs typeface="Times New Roman"/>
              </a:rPr>
              <a:t>9</a:t>
            </a:r>
            <a:r>
              <a:rPr sz="2400" i="1" spc="20" dirty="0">
                <a:latin typeface="Times New Roman"/>
                <a:cs typeface="Times New Roman"/>
              </a:rPr>
              <a:t>RC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7780" y="5210302"/>
            <a:ext cx="23990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001F5F"/>
                </a:solidFill>
                <a:latin typeface="微软雅黑"/>
                <a:cs typeface="微软雅黑"/>
              </a:rPr>
              <a:t>Propagation</a:t>
            </a:r>
            <a:r>
              <a:rPr sz="2000" b="1" spc="-30" dirty="0">
                <a:solidFill>
                  <a:srgbClr val="001F5F"/>
                </a:solidFill>
                <a:latin typeface="微软雅黑"/>
                <a:cs typeface="微软雅黑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微软雅黑"/>
                <a:cs typeface="微软雅黑"/>
              </a:rPr>
              <a:t>Delay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77033" y="870965"/>
            <a:ext cx="1693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A[12]</a:t>
            </a:r>
            <a:r>
              <a:rPr sz="1800" b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00"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800"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b="1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A[8]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8305" y="3367100"/>
            <a:ext cx="9842500" cy="15335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745"/>
              </a:spcBef>
              <a:tabLst>
                <a:tab pos="4719955" algn="l"/>
              </a:tabLst>
            </a:pPr>
            <a:r>
              <a:rPr sz="1800" b="1" spc="-45" dirty="0">
                <a:solidFill>
                  <a:srgbClr val="001F5F"/>
                </a:solidFill>
                <a:latin typeface="Arial"/>
                <a:cs typeface="Arial"/>
              </a:rPr>
              <a:t>Von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Neumann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architecture	Memory</a:t>
            </a:r>
            <a:r>
              <a:rPr sz="1800" b="1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Hierarchy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15"/>
              </a:spcBef>
              <a:tabLst>
                <a:tab pos="1527810" algn="l"/>
                <a:tab pos="2112010" algn="l"/>
                <a:tab pos="3077210" algn="l"/>
                <a:tab pos="3662679" algn="l"/>
                <a:tab pos="4809490" algn="l"/>
                <a:tab pos="5321935" algn="l"/>
                <a:tab pos="6485255" algn="l"/>
                <a:tab pos="7604125" algn="l"/>
                <a:tab pos="8187690" algn="l"/>
                <a:tab pos="8843010" algn="l"/>
              </a:tabLst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Bottleneck: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The	shar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bus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bet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een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program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me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ory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ta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mory  limits</a:t>
            </a:r>
            <a:r>
              <a:rPr sz="20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u="sng" spc="-5" dirty="0">
                <a:solidFill>
                  <a:srgbClr val="A30005"/>
                </a:solidFill>
                <a:uFill>
                  <a:solidFill>
                    <a:srgbClr val="A30005"/>
                  </a:solidFill>
                </a:uFill>
                <a:latin typeface="Arial"/>
                <a:cs typeface="Arial"/>
                <a:hlinkClick r:id="rId4"/>
              </a:rPr>
              <a:t>throughput</a:t>
            </a:r>
            <a:r>
              <a:rPr sz="2000" b="1" spc="25" dirty="0">
                <a:solidFill>
                  <a:srgbClr val="A30005"/>
                </a:solidFill>
                <a:latin typeface="Arial"/>
                <a:cs typeface="Arial"/>
                <a:hlinkClick r:id="rId4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(data transfer rate)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between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CPU</a:t>
            </a:r>
            <a:r>
              <a:rPr sz="20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memory!</a:t>
            </a:r>
            <a:endParaRPr sz="2000">
              <a:latin typeface="Arial"/>
              <a:cs typeface="Arial"/>
            </a:endParaRPr>
          </a:p>
          <a:p>
            <a:pPr marL="388620" indent="-343535">
              <a:lnSpc>
                <a:spcPct val="100000"/>
              </a:lnSpc>
              <a:spcBef>
                <a:spcPts val="1150"/>
              </a:spcBef>
              <a:buFont typeface="Wingdings"/>
              <a:buChar char=""/>
              <a:tabLst>
                <a:tab pos="389255" algn="l"/>
              </a:tabLst>
            </a:pPr>
            <a:r>
              <a:rPr sz="2000" b="1" spc="-5" dirty="0">
                <a:solidFill>
                  <a:srgbClr val="001F5F"/>
                </a:solidFill>
                <a:latin typeface="微软雅黑"/>
                <a:cs typeface="微软雅黑"/>
              </a:rPr>
              <a:t>Data transfer</a:t>
            </a:r>
            <a:r>
              <a:rPr sz="2000" b="1" spc="10" dirty="0">
                <a:solidFill>
                  <a:srgbClr val="001F5F"/>
                </a:solidFill>
                <a:latin typeface="微软雅黑"/>
                <a:cs typeface="微软雅黑"/>
              </a:rPr>
              <a:t> </a:t>
            </a:r>
            <a:r>
              <a:rPr sz="2000" b="1" spc="-10" dirty="0">
                <a:solidFill>
                  <a:srgbClr val="001F5F"/>
                </a:solidFill>
                <a:latin typeface="微软雅黑"/>
                <a:cs typeface="微软雅黑"/>
              </a:rPr>
              <a:t>rate </a:t>
            </a:r>
            <a:r>
              <a:rPr sz="2000" b="1" spc="-5" dirty="0">
                <a:solidFill>
                  <a:srgbClr val="001F5F"/>
                </a:solidFill>
                <a:latin typeface="微软雅黑"/>
                <a:cs typeface="微软雅黑"/>
              </a:rPr>
              <a:t>Limitations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895600" y="351155"/>
            <a:ext cx="68668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Computer</a:t>
            </a:r>
            <a:r>
              <a:rPr sz="2800" spc="-15" dirty="0"/>
              <a:t> </a:t>
            </a:r>
            <a:r>
              <a:rPr sz="2800" dirty="0"/>
              <a:t>Speed</a:t>
            </a:r>
            <a:r>
              <a:rPr sz="2800" spc="-10" dirty="0"/>
              <a:t> </a:t>
            </a:r>
            <a:r>
              <a:rPr sz="2800" dirty="0"/>
              <a:t>–</a:t>
            </a:r>
            <a:r>
              <a:rPr sz="2800" spc="-15" dirty="0"/>
              <a:t> </a:t>
            </a:r>
            <a:r>
              <a:rPr sz="2800" spc="-75" dirty="0"/>
              <a:t>Von</a:t>
            </a:r>
            <a:r>
              <a:rPr sz="2800" spc="-15" dirty="0"/>
              <a:t> Neumann’s</a:t>
            </a:r>
            <a:r>
              <a:rPr sz="2800" spc="-5" dirty="0"/>
              <a:t> </a:t>
            </a:r>
            <a:r>
              <a:rPr sz="2800" dirty="0"/>
              <a:t>Limit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68552" y="2037588"/>
            <a:ext cx="9144000" cy="4343400"/>
            <a:chOff x="1368552" y="2037588"/>
            <a:chExt cx="9144000" cy="4343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8552" y="2037588"/>
              <a:ext cx="9144000" cy="31371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9510" y="4885182"/>
              <a:ext cx="2368296" cy="14958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237" y="4900422"/>
              <a:ext cx="2630424" cy="14805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2986" y="4938522"/>
              <a:ext cx="810768" cy="144246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00950" y="1146047"/>
            <a:ext cx="1969135" cy="862330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00965" marR="92075" indent="245110">
              <a:lnSpc>
                <a:spcPct val="100000"/>
              </a:lnSpc>
              <a:spcBef>
                <a:spcPts val="315"/>
              </a:spcBef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100,000 fJ/bit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10,000~100,000</a:t>
            </a:r>
            <a:r>
              <a:rPr sz="16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ns</a:t>
            </a:r>
            <a:endParaRPr sz="1600">
              <a:latin typeface="Arial"/>
              <a:cs typeface="Arial"/>
            </a:endParaRPr>
          </a:p>
          <a:p>
            <a:pPr marL="358140">
              <a:lnSpc>
                <a:spcPct val="100000"/>
              </a:lnSpc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1,000,000</a:t>
            </a:r>
            <a:r>
              <a:rPr sz="1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Mb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1555" y="1177289"/>
            <a:ext cx="1196340" cy="830580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10"/>
              </a:spcBef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1~10</a:t>
            </a:r>
            <a:r>
              <a:rPr sz="16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fJ/bit</a:t>
            </a:r>
            <a:endParaRPr sz="1600">
              <a:latin typeface="Arial"/>
              <a:cs typeface="Arial"/>
            </a:endParaRPr>
          </a:p>
          <a:p>
            <a:pPr marL="306070" marR="299085" algn="ct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&lt;</a:t>
            </a:r>
            <a:r>
              <a:rPr sz="1600" b="1" spc="-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1</a:t>
            </a:r>
            <a:r>
              <a:rPr sz="16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ns </a:t>
            </a:r>
            <a:r>
              <a:rPr sz="1600" b="1" spc="-4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Mb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7190" y="1161288"/>
            <a:ext cx="1405890" cy="862330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R="52069" algn="ctr">
              <a:lnSpc>
                <a:spcPct val="100000"/>
              </a:lnSpc>
              <a:spcBef>
                <a:spcPts val="310"/>
              </a:spcBef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10,000</a:t>
            </a:r>
            <a:r>
              <a:rPr sz="1600" b="1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fJ/bit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16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~</a:t>
            </a:r>
            <a:r>
              <a:rPr sz="1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100</a:t>
            </a:r>
            <a:r>
              <a:rPr sz="1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ns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1,000</a:t>
            </a:r>
            <a:r>
              <a:rPr sz="16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Mb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2332" y="4517644"/>
            <a:ext cx="2101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1000~100,000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fJ/bit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581</Words>
  <Application>Microsoft Office PowerPoint</Application>
  <PresentationFormat>宽屏</PresentationFormat>
  <Paragraphs>183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Symbol</vt:lpstr>
      <vt:lpstr>Times New Roman</vt:lpstr>
      <vt:lpstr>Wingdings</vt:lpstr>
      <vt:lpstr>Office Theme</vt:lpstr>
      <vt:lpstr>Lecture 1: Moore’s Law and  Beyond</vt:lpstr>
      <vt:lpstr>Moore’s Law</vt:lpstr>
      <vt:lpstr>10th Gen. Intel Processor</vt:lpstr>
      <vt:lpstr>Speed Limit and Power Dissipation  on the Device Level</vt:lpstr>
      <vt:lpstr>Speed Limit and Power Dissipation  on the Interconnect Level</vt:lpstr>
      <vt:lpstr>Computer Power Dissipation</vt:lpstr>
      <vt:lpstr>Tsunami of Data Era has Come!</vt:lpstr>
      <vt:lpstr>Computer Speed – Von Neumann’s Limit</vt:lpstr>
      <vt:lpstr>Computer Speed – Von Neumann’s Limit</vt:lpstr>
      <vt:lpstr>Future Trend: CMOS Device Scaling</vt:lpstr>
      <vt:lpstr>Future Trend: Architecture Design</vt:lpstr>
      <vt:lpstr>Future Trend: 3D IC Technology</vt:lpstr>
      <vt:lpstr>PowerPoint 演示文稿</vt:lpstr>
      <vt:lpstr>PowerPoint 演示文稿</vt:lpstr>
      <vt:lpstr>Future Trend: Quantum Computing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Moore’s Law and  Beyond</dc:title>
  <cp:lastModifiedBy>shen minghua</cp:lastModifiedBy>
  <cp:revision>5</cp:revision>
  <dcterms:created xsi:type="dcterms:W3CDTF">2022-12-09T07:55:14Z</dcterms:created>
  <dcterms:modified xsi:type="dcterms:W3CDTF">2023-02-22T12:50:19Z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2022-12-09T00:00:00Z</vt:filetime>
  </property>
</Properties>
</file>